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9"/>
  </p:notesMasterIdLst>
  <p:handoutMasterIdLst>
    <p:handoutMasterId r:id="rId130"/>
  </p:handoutMasterIdLst>
  <p:sldIdLst>
    <p:sldId id="256" r:id="rId2"/>
    <p:sldId id="257" r:id="rId3"/>
    <p:sldId id="260" r:id="rId4"/>
    <p:sldId id="285" r:id="rId5"/>
    <p:sldId id="296" r:id="rId6"/>
    <p:sldId id="261" r:id="rId7"/>
    <p:sldId id="25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97" r:id="rId19"/>
    <p:sldId id="275" r:id="rId20"/>
    <p:sldId id="276" r:id="rId21"/>
    <p:sldId id="277" r:id="rId22"/>
    <p:sldId id="278" r:id="rId23"/>
    <p:sldId id="273" r:id="rId24"/>
    <p:sldId id="279" r:id="rId25"/>
    <p:sldId id="280" r:id="rId26"/>
    <p:sldId id="281" r:id="rId27"/>
    <p:sldId id="298" r:id="rId28"/>
    <p:sldId id="282" r:id="rId29"/>
    <p:sldId id="284" r:id="rId30"/>
    <p:sldId id="371" r:id="rId31"/>
    <p:sldId id="372" r:id="rId32"/>
    <p:sldId id="373" r:id="rId33"/>
    <p:sldId id="385" r:id="rId34"/>
    <p:sldId id="386" r:id="rId35"/>
    <p:sldId id="387" r:id="rId36"/>
    <p:sldId id="374" r:id="rId37"/>
    <p:sldId id="291" r:id="rId38"/>
    <p:sldId id="355" r:id="rId39"/>
    <p:sldId id="354" r:id="rId40"/>
    <p:sldId id="287" r:id="rId41"/>
    <p:sldId id="288" r:id="rId42"/>
    <p:sldId id="289" r:id="rId43"/>
    <p:sldId id="290" r:id="rId44"/>
    <p:sldId id="292" r:id="rId45"/>
    <p:sldId id="286" r:id="rId46"/>
    <p:sldId id="293" r:id="rId47"/>
    <p:sldId id="294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8" r:id="rId59"/>
    <p:sldId id="327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75" r:id="rId73"/>
    <p:sldId id="300" r:id="rId74"/>
    <p:sldId id="303" r:id="rId75"/>
    <p:sldId id="304" r:id="rId76"/>
    <p:sldId id="305" r:id="rId77"/>
    <p:sldId id="306" r:id="rId78"/>
    <p:sldId id="295" r:id="rId79"/>
    <p:sldId id="307" r:id="rId80"/>
    <p:sldId id="308" r:id="rId81"/>
    <p:sldId id="309" r:id="rId82"/>
    <p:sldId id="299" r:id="rId83"/>
    <p:sldId id="310" r:id="rId84"/>
    <p:sldId id="311" r:id="rId85"/>
    <p:sldId id="313" r:id="rId86"/>
    <p:sldId id="312" r:id="rId87"/>
    <p:sldId id="341" r:id="rId88"/>
    <p:sldId id="342" r:id="rId89"/>
    <p:sldId id="343" r:id="rId90"/>
    <p:sldId id="356" r:id="rId91"/>
    <p:sldId id="346" r:id="rId92"/>
    <p:sldId id="347" r:id="rId93"/>
    <p:sldId id="358" r:id="rId94"/>
    <p:sldId id="359" r:id="rId95"/>
    <p:sldId id="360" r:id="rId96"/>
    <p:sldId id="361" r:id="rId97"/>
    <p:sldId id="362" r:id="rId98"/>
    <p:sldId id="363" r:id="rId99"/>
    <p:sldId id="344" r:id="rId100"/>
    <p:sldId id="345" r:id="rId101"/>
    <p:sldId id="348" r:id="rId102"/>
    <p:sldId id="357" r:id="rId103"/>
    <p:sldId id="349" r:id="rId104"/>
    <p:sldId id="350" r:id="rId105"/>
    <p:sldId id="380" r:id="rId106"/>
    <p:sldId id="366" r:id="rId107"/>
    <p:sldId id="367" r:id="rId108"/>
    <p:sldId id="381" r:id="rId109"/>
    <p:sldId id="369" r:id="rId110"/>
    <p:sldId id="370" r:id="rId111"/>
    <p:sldId id="351" r:id="rId112"/>
    <p:sldId id="352" r:id="rId113"/>
    <p:sldId id="364" r:id="rId114"/>
    <p:sldId id="353" r:id="rId115"/>
    <p:sldId id="376" r:id="rId116"/>
    <p:sldId id="382" r:id="rId117"/>
    <p:sldId id="383" r:id="rId118"/>
    <p:sldId id="384" r:id="rId119"/>
    <p:sldId id="389" r:id="rId120"/>
    <p:sldId id="390" r:id="rId121"/>
    <p:sldId id="314" r:id="rId122"/>
    <p:sldId id="392" r:id="rId123"/>
    <p:sldId id="315" r:id="rId124"/>
    <p:sldId id="316" r:id="rId125"/>
    <p:sldId id="393" r:id="rId126"/>
    <p:sldId id="394" r:id="rId127"/>
    <p:sldId id="391" r:id="rId1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SI%20PC\Desktop\THESIS\Tables%20and%20Graphs\New%20Microsoft%20Excel%20Work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>
                <a:effectLst/>
              </a:rPr>
              <a:t>Comparison for Sphere Function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DE/best/1/exp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Лист1!$B$2:$B$7</c:f>
              <c:numCache>
                <c:formatCode>General</c:formatCode>
                <c:ptCount val="6"/>
                <c:pt idx="0" formatCode="0.00E+00">
                  <c:v>6.4059E-9</c:v>
                </c:pt>
                <c:pt idx="1">
                  <c:v>3.2747700000000001E-4</c:v>
                </c:pt>
                <c:pt idx="2">
                  <c:v>2.4536576000000001E-2</c:v>
                </c:pt>
                <c:pt idx="3">
                  <c:v>1.6526991129999999</c:v>
                </c:pt>
                <c:pt idx="4">
                  <c:v>81.254547119999998</c:v>
                </c:pt>
                <c:pt idx="5">
                  <c:v>7260.4580079999996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D99-4912-A2AA-16ECB43EBB5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DE/rand/1/exp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Лист1!$C$2:$C$7</c:f>
              <c:numCache>
                <c:formatCode>General</c:formatCode>
                <c:ptCount val="6"/>
                <c:pt idx="0">
                  <c:v>2.1949360000000001E-2</c:v>
                </c:pt>
                <c:pt idx="1">
                  <c:v>9.7963533399999996</c:v>
                </c:pt>
                <c:pt idx="2">
                  <c:v>115.578193</c:v>
                </c:pt>
                <c:pt idx="3">
                  <c:v>1295.73242</c:v>
                </c:pt>
                <c:pt idx="4">
                  <c:v>14048.2793</c:v>
                </c:pt>
                <c:pt idx="5">
                  <c:v>104198.265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D99-4912-A2AA-16ECB43EBB5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Hybrid 1.1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Лист1!$D$2:$D$7</c:f>
              <c:numCache>
                <c:formatCode>General</c:formatCode>
                <c:ptCount val="6"/>
                <c:pt idx="0" formatCode="0.00E+00">
                  <c:v>1.7778000000000002E-5</c:v>
                </c:pt>
                <c:pt idx="1">
                  <c:v>6.2297221E-2</c:v>
                </c:pt>
                <c:pt idx="2">
                  <c:v>1.854062431</c:v>
                </c:pt>
                <c:pt idx="3">
                  <c:v>30.109334950000001</c:v>
                </c:pt>
                <c:pt idx="4">
                  <c:v>830.59912110000005</c:v>
                </c:pt>
                <c:pt idx="5">
                  <c:v>20015.748009999999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D99-4912-A2AA-16ECB43EBB56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Hybrid 1.2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Лист1!$E$2:$E$7</c:f>
              <c:numCache>
                <c:formatCode>General</c:formatCode>
                <c:ptCount val="6"/>
                <c:pt idx="0" formatCode="0.00E+00">
                  <c:v>5.3328999999999997E-5</c:v>
                </c:pt>
                <c:pt idx="1">
                  <c:v>0.16672857099999999</c:v>
                </c:pt>
                <c:pt idx="2">
                  <c:v>2.5115699770000002</c:v>
                </c:pt>
                <c:pt idx="3">
                  <c:v>58.141281130000003</c:v>
                </c:pt>
                <c:pt idx="4">
                  <c:v>740.54705809999996</c:v>
                </c:pt>
                <c:pt idx="5">
                  <c:v>27791.970700000002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D99-4912-A2AA-16ECB43EBB56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Hybrid 1.3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Лист1!$F$2:$F$7</c:f>
              <c:numCache>
                <c:formatCode>0.00E+00</c:formatCode>
                <c:ptCount val="6"/>
                <c:pt idx="0">
                  <c:v>2.6300999999999999E-12</c:v>
                </c:pt>
                <c:pt idx="1">
                  <c:v>1.4559E-11</c:v>
                </c:pt>
                <c:pt idx="2">
                  <c:v>8.5269000000000004E-9</c:v>
                </c:pt>
                <c:pt idx="3">
                  <c:v>3.1615999999999997E-5</c:v>
                </c:pt>
                <c:pt idx="4" formatCode="General">
                  <c:v>4.1128168999999999E-2</c:v>
                </c:pt>
                <c:pt idx="5" formatCode="General">
                  <c:v>94.193161009999997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D99-4912-A2AA-16ECB43EBB56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Hybrid 2.1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Лист1!$G$2:$G$7</c:f>
              <c:numCache>
                <c:formatCode>General</c:formatCode>
                <c:ptCount val="6"/>
                <c:pt idx="0" formatCode="0.00E+00">
                  <c:v>1.8306000000000001E-6</c:v>
                </c:pt>
                <c:pt idx="1">
                  <c:v>8.9173480000000003E-3</c:v>
                </c:pt>
                <c:pt idx="2">
                  <c:v>0.45323881500000002</c:v>
                </c:pt>
                <c:pt idx="3">
                  <c:v>5.3130493159999999</c:v>
                </c:pt>
                <c:pt idx="4">
                  <c:v>368.10903930000001</c:v>
                </c:pt>
                <c:pt idx="5">
                  <c:v>15200.592769999999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D99-4912-A2AA-16ECB43EBB56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Hybrid 2.2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</a:ln>
            <a:effectLst>
              <a:glow rad="139700">
                <a:schemeClr val="accent1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Лист1!$H$2:$H$7</c:f>
              <c:numCache>
                <c:formatCode>General</c:formatCode>
                <c:ptCount val="6"/>
                <c:pt idx="0">
                  <c:v>1.0084100000000001E-4</c:v>
                </c:pt>
                <c:pt idx="1">
                  <c:v>0.123180024</c:v>
                </c:pt>
                <c:pt idx="2">
                  <c:v>2.3190565109999999</c:v>
                </c:pt>
                <c:pt idx="3">
                  <c:v>44.959175109999997</c:v>
                </c:pt>
                <c:pt idx="4">
                  <c:v>515.72711179999999</c:v>
                </c:pt>
                <c:pt idx="5">
                  <c:v>8038.2089839999999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D99-4912-A2AA-16ECB43EBB56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Hybrid 2.3</c:v>
                </c:pt>
              </c:strCache>
            </c:strRef>
          </c:tx>
          <c:spPr>
            <a:ln w="22225" cap="rnd">
              <a:solidFill>
                <a:schemeClr val="accent2">
                  <a:lumMod val="60000"/>
                </a:schemeClr>
              </a:solidFill>
            </a:ln>
            <a:effectLst>
              <a:glow rad="139700">
                <a:schemeClr val="accent2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Лист1!$I$2:$I$7</c:f>
              <c:numCache>
                <c:formatCode>0.00E+00</c:formatCode>
                <c:ptCount val="6"/>
                <c:pt idx="0">
                  <c:v>2.5060999999999999E-14</c:v>
                </c:pt>
                <c:pt idx="1">
                  <c:v>4.4614999999999999E-8</c:v>
                </c:pt>
                <c:pt idx="2">
                  <c:v>2.9519999999999999E-6</c:v>
                </c:pt>
                <c:pt idx="3" formatCode="General">
                  <c:v>0.17219920999999999</c:v>
                </c:pt>
                <c:pt idx="4" formatCode="General">
                  <c:v>13.7336831</c:v>
                </c:pt>
                <c:pt idx="5" formatCode="General">
                  <c:v>2154.099365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D99-4912-A2AA-16ECB43EBB56}"/>
            </c:ext>
          </c:extLst>
        </c:ser>
        <c:ser>
          <c:idx val="8"/>
          <c:order val="8"/>
          <c:tx>
            <c:strRef>
              <c:f>Лист1!$J$1</c:f>
              <c:strCache>
                <c:ptCount val="1"/>
                <c:pt idx="0">
                  <c:v>DE/best/1/bin</c:v>
                </c:pt>
              </c:strCache>
            </c:strRef>
          </c:tx>
          <c:spPr>
            <a:ln w="22225" cap="rnd">
              <a:solidFill>
                <a:schemeClr val="accent3">
                  <a:lumMod val="60000"/>
                </a:schemeClr>
              </a:solidFill>
            </a:ln>
            <a:effectLst>
              <a:glow rad="139700">
                <a:schemeClr val="accent3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Лист1!$J$2:$J$7</c:f>
              <c:numCache>
                <c:formatCode>General</c:formatCode>
                <c:ptCount val="6"/>
                <c:pt idx="0" formatCode="0.00E+00">
                  <c:v>4.2399000000000001E-8</c:v>
                </c:pt>
                <c:pt idx="1">
                  <c:v>9.0152699999999995E-4</c:v>
                </c:pt>
                <c:pt idx="2">
                  <c:v>8.9313088999999998E-2</c:v>
                </c:pt>
                <c:pt idx="3">
                  <c:v>5.2265815729999998</c:v>
                </c:pt>
                <c:pt idx="4">
                  <c:v>235.52645870000001</c:v>
                </c:pt>
                <c:pt idx="5">
                  <c:v>28410.962889999999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6D99-4912-A2AA-16ECB43EBB56}"/>
            </c:ext>
          </c:extLst>
        </c:ser>
        <c:ser>
          <c:idx val="9"/>
          <c:order val="9"/>
          <c:tx>
            <c:strRef>
              <c:f>Лист1!$K$1</c:f>
              <c:strCache>
                <c:ptCount val="1"/>
                <c:pt idx="0">
                  <c:v>DE/rand/1/bin</c:v>
                </c:pt>
              </c:strCache>
            </c:strRef>
          </c:tx>
          <c:spPr>
            <a:ln w="22225" cap="rnd">
              <a:solidFill>
                <a:schemeClr val="accent4">
                  <a:lumMod val="60000"/>
                </a:schemeClr>
              </a:solidFill>
            </a:ln>
            <a:effectLst>
              <a:glow rad="139700">
                <a:schemeClr val="accent4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Лист1!$K$2:$K$7</c:f>
              <c:numCache>
                <c:formatCode>General</c:formatCode>
                <c:ptCount val="6"/>
                <c:pt idx="0">
                  <c:v>5.3985720000000001E-2</c:v>
                </c:pt>
                <c:pt idx="1">
                  <c:v>13.657294200000001</c:v>
                </c:pt>
                <c:pt idx="2">
                  <c:v>154.16798399999999</c:v>
                </c:pt>
                <c:pt idx="3">
                  <c:v>1651.4566600000001</c:v>
                </c:pt>
                <c:pt idx="4">
                  <c:v>16851.0429</c:v>
                </c:pt>
                <c:pt idx="5">
                  <c:v>137911.546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6D99-4912-A2AA-16ECB43EB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404992"/>
        <c:axId val="182411264"/>
      </c:scatterChart>
      <c:valAx>
        <c:axId val="1824049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GENERATION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82411264"/>
        <c:crosses val="autoZero"/>
        <c:crossBetween val="midCat"/>
      </c:valAx>
      <c:valAx>
        <c:axId val="182411264"/>
        <c:scaling>
          <c:logBase val="10"/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OBJECTIVE FUNCTION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crossAx val="1824049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>
                <a:effectLst/>
              </a:rPr>
              <a:t>Comparison for Restrigin Function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DE/best/1/exp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Лист1!$A$2:$A$8</c:f>
              <c:numCache>
                <c:formatCode>General</c:formatCode>
                <c:ptCount val="7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Лист1!$B$2:$B$8</c:f>
              <c:numCache>
                <c:formatCode>0.00E+00</c:formatCode>
                <c:ptCount val="7"/>
                <c:pt idx="0" formatCode="General">
                  <c:v>0</c:v>
                </c:pt>
                <c:pt idx="1">
                  <c:v>1.8173E-8</c:v>
                </c:pt>
                <c:pt idx="2">
                  <c:v>4.8485000000000003E-6</c:v>
                </c:pt>
                <c:pt idx="3" formatCode="General">
                  <c:v>1.9005420000000001E-3</c:v>
                </c:pt>
                <c:pt idx="4" formatCode="General">
                  <c:v>0.87725984999999995</c:v>
                </c:pt>
                <c:pt idx="5" formatCode="General">
                  <c:v>358.41842650000001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65-4499-926D-46F4B74741C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DE/rand/1/exp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Лист1!$A$2:$A$8</c:f>
              <c:numCache>
                <c:formatCode>General</c:formatCode>
                <c:ptCount val="7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Лист1!$C$2:$C$8</c:f>
              <c:numCache>
                <c:formatCode>General</c:formatCode>
                <c:ptCount val="7"/>
                <c:pt idx="0" formatCode="0.00E+00">
                  <c:v>2.4483000000000002E-8</c:v>
                </c:pt>
                <c:pt idx="1">
                  <c:v>9.0796799999999999E-4</c:v>
                </c:pt>
                <c:pt idx="2">
                  <c:v>5.4918399999999999E-2</c:v>
                </c:pt>
                <c:pt idx="3">
                  <c:v>2.9237885480000001</c:v>
                </c:pt>
                <c:pt idx="4">
                  <c:v>191.3851013</c:v>
                </c:pt>
                <c:pt idx="5">
                  <c:v>13030.75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65-4499-926D-46F4B74741C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Hybrid 1.1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Лист1!$A$2:$A$8</c:f>
              <c:numCache>
                <c:formatCode>General</c:formatCode>
                <c:ptCount val="7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Лист1!$D$2:$D$8</c:f>
              <c:numCache>
                <c:formatCode>General</c:formatCode>
                <c:ptCount val="7"/>
                <c:pt idx="0" formatCode="0.00E+00">
                  <c:v>3.9150000000000003E-5</c:v>
                </c:pt>
                <c:pt idx="1">
                  <c:v>9.3202149999999997E-2</c:v>
                </c:pt>
                <c:pt idx="2">
                  <c:v>2.58211631</c:v>
                </c:pt>
                <c:pt idx="3">
                  <c:v>48.330566400000002</c:v>
                </c:pt>
                <c:pt idx="4">
                  <c:v>1105.4321600000001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65-4499-926D-46F4B74741CA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Hybrid 1.2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Лист1!$A$2:$A$8</c:f>
              <c:numCache>
                <c:formatCode>General</c:formatCode>
                <c:ptCount val="7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Лист1!$E$2:$E$8</c:f>
              <c:numCache>
                <c:formatCode>General</c:formatCode>
                <c:ptCount val="7"/>
                <c:pt idx="0">
                  <c:v>6.5600000000000001E-4</c:v>
                </c:pt>
                <c:pt idx="1">
                  <c:v>0.124961</c:v>
                </c:pt>
                <c:pt idx="2">
                  <c:v>2.4278849999999998</c:v>
                </c:pt>
                <c:pt idx="3">
                  <c:v>35.189959999999999</c:v>
                </c:pt>
                <c:pt idx="4">
                  <c:v>1261.1479999999999</c:v>
                </c:pt>
                <c:pt idx="5">
                  <c:v>28033.27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E65-4499-926D-46F4B74741CA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Hybrid 1.3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Лист1!$A$2:$A$8</c:f>
              <c:numCache>
                <c:formatCode>General</c:formatCode>
                <c:ptCount val="7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Лист1!$F$2:$F$8</c:f>
              <c:numCache>
                <c:formatCode>General</c:formatCode>
                <c:ptCount val="7"/>
                <c:pt idx="0">
                  <c:v>0.103238</c:v>
                </c:pt>
                <c:pt idx="1">
                  <c:v>0.132661</c:v>
                </c:pt>
                <c:pt idx="2">
                  <c:v>0.13213800000000001</c:v>
                </c:pt>
                <c:pt idx="3">
                  <c:v>0.132661</c:v>
                </c:pt>
                <c:pt idx="4">
                  <c:v>0.13333100000000001</c:v>
                </c:pt>
                <c:pt idx="5">
                  <c:v>81.512219999999999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E65-4499-926D-46F4B74741CA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Hybrid 2.1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Лист1!$A$2:$A$8</c:f>
              <c:numCache>
                <c:formatCode>General</c:formatCode>
                <c:ptCount val="7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Лист1!$G$2:$G$8</c:f>
              <c:numCache>
                <c:formatCode>General</c:formatCode>
                <c:ptCount val="7"/>
                <c:pt idx="0" formatCode="0.00E+00">
                  <c:v>1.4861000000000001E-6</c:v>
                </c:pt>
                <c:pt idx="1">
                  <c:v>9.9689900000000005E-3</c:v>
                </c:pt>
                <c:pt idx="2">
                  <c:v>0.18864468000000001</c:v>
                </c:pt>
                <c:pt idx="3">
                  <c:v>5.4953267099999996</c:v>
                </c:pt>
                <c:pt idx="4">
                  <c:v>277.21261600000003</c:v>
                </c:pt>
                <c:pt idx="5">
                  <c:v>12032.949199999999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E65-4499-926D-46F4B74741CA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Hybrid 2.2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</a:ln>
            <a:effectLst>
              <a:glow rad="139700">
                <a:schemeClr val="accent1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Лист1!$A$2:$A$8</c:f>
              <c:numCache>
                <c:formatCode>General</c:formatCode>
                <c:ptCount val="7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Лист1!$H$2:$H$8</c:f>
              <c:numCache>
                <c:formatCode>General</c:formatCode>
                <c:ptCount val="7"/>
                <c:pt idx="0">
                  <c:v>1.3971E-4</c:v>
                </c:pt>
                <c:pt idx="1">
                  <c:v>0.18350605</c:v>
                </c:pt>
                <c:pt idx="2">
                  <c:v>6.8333568700000002</c:v>
                </c:pt>
                <c:pt idx="3">
                  <c:v>141.770445</c:v>
                </c:pt>
                <c:pt idx="4">
                  <c:v>2065.9121500000001</c:v>
                </c:pt>
                <c:pt idx="5">
                  <c:v>7190.4404299999997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E65-4499-926D-46F4B74741CA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Hybrid 2.3</c:v>
                </c:pt>
              </c:strCache>
            </c:strRef>
          </c:tx>
          <c:spPr>
            <a:ln w="22225" cap="rnd">
              <a:solidFill>
                <a:schemeClr val="accent2">
                  <a:lumMod val="60000"/>
                </a:schemeClr>
              </a:solidFill>
            </a:ln>
            <a:effectLst>
              <a:glow rad="139700">
                <a:schemeClr val="accent2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Лист1!$A$2:$A$8</c:f>
              <c:numCache>
                <c:formatCode>General</c:formatCode>
                <c:ptCount val="7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Лист1!$I$2:$I$8</c:f>
              <c:numCache>
                <c:formatCode>0.00E+00</c:formatCode>
                <c:ptCount val="7"/>
                <c:pt idx="0">
                  <c:v>1.0650000000000001E-14</c:v>
                </c:pt>
                <c:pt idx="1">
                  <c:v>8.0330000000000005E-8</c:v>
                </c:pt>
                <c:pt idx="2">
                  <c:v>1.113E-6</c:v>
                </c:pt>
                <c:pt idx="3" formatCode="General">
                  <c:v>5.664E-4</c:v>
                </c:pt>
                <c:pt idx="4" formatCode="General">
                  <c:v>0.97896430999999995</c:v>
                </c:pt>
                <c:pt idx="5" formatCode="General">
                  <c:v>268.30242900000002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2E65-4499-926D-46F4B74741CA}"/>
            </c:ext>
          </c:extLst>
        </c:ser>
        <c:ser>
          <c:idx val="8"/>
          <c:order val="8"/>
          <c:tx>
            <c:strRef>
              <c:f>Лист1!$J$1</c:f>
              <c:strCache>
                <c:ptCount val="1"/>
                <c:pt idx="0">
                  <c:v>DE/best/1/bin</c:v>
                </c:pt>
              </c:strCache>
            </c:strRef>
          </c:tx>
          <c:spPr>
            <a:ln w="22225" cap="rnd">
              <a:solidFill>
                <a:schemeClr val="accent3">
                  <a:lumMod val="60000"/>
                </a:schemeClr>
              </a:solidFill>
            </a:ln>
            <a:effectLst>
              <a:glow rad="139700">
                <a:schemeClr val="accent3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Лист1!$A$2:$A$8</c:f>
              <c:numCache>
                <c:formatCode>General</c:formatCode>
                <c:ptCount val="7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Лист1!$J$2:$J$8</c:f>
              <c:numCache>
                <c:formatCode>0.00E+00</c:formatCode>
                <c:ptCount val="7"/>
                <c:pt idx="0" formatCode="General">
                  <c:v>0</c:v>
                </c:pt>
                <c:pt idx="1">
                  <c:v>4.973799E-14</c:v>
                </c:pt>
                <c:pt idx="2">
                  <c:v>5.5663384999999996E-10</c:v>
                </c:pt>
                <c:pt idx="3">
                  <c:v>1.8525979000000001E-6</c:v>
                </c:pt>
                <c:pt idx="4" formatCode="General">
                  <c:v>4.8918663520000003E-3</c:v>
                </c:pt>
                <c:pt idx="5" formatCode="General">
                  <c:v>23.80634117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2E65-4499-926D-46F4B74741CA}"/>
            </c:ext>
          </c:extLst>
        </c:ser>
        <c:ser>
          <c:idx val="9"/>
          <c:order val="9"/>
          <c:tx>
            <c:strRef>
              <c:f>Лист1!$K$1</c:f>
              <c:strCache>
                <c:ptCount val="1"/>
                <c:pt idx="0">
                  <c:v>DE/rand/1/bin</c:v>
                </c:pt>
              </c:strCache>
            </c:strRef>
          </c:tx>
          <c:spPr>
            <a:ln w="22225" cap="rnd">
              <a:solidFill>
                <a:schemeClr val="accent4">
                  <a:lumMod val="60000"/>
                </a:schemeClr>
              </a:solidFill>
            </a:ln>
            <a:effectLst>
              <a:glow rad="139700">
                <a:schemeClr val="accent4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Лист1!$A$2:$A$8</c:f>
              <c:numCache>
                <c:formatCode>General</c:formatCode>
                <c:ptCount val="7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Лист1!$K$2:$K$8</c:f>
              <c:numCache>
                <c:formatCode>General</c:formatCode>
                <c:ptCount val="7"/>
                <c:pt idx="0">
                  <c:v>9862.5410159999992</c:v>
                </c:pt>
                <c:pt idx="1">
                  <c:v>62087.648439999997</c:v>
                </c:pt>
                <c:pt idx="2">
                  <c:v>146964.625</c:v>
                </c:pt>
                <c:pt idx="3">
                  <c:v>199296.82810000001</c:v>
                </c:pt>
                <c:pt idx="4">
                  <c:v>575360.875</c:v>
                </c:pt>
                <c:pt idx="5">
                  <c:v>1147348.75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2E65-4499-926D-46F4B747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307072"/>
        <c:axId val="182313344"/>
      </c:scatterChart>
      <c:valAx>
        <c:axId val="18230707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GENERATION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82313344"/>
        <c:crosses val="autoZero"/>
        <c:crossBetween val="midCat"/>
      </c:valAx>
      <c:valAx>
        <c:axId val="182313344"/>
        <c:scaling>
          <c:logBase val="10"/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FUNCTION OBJECTIVE 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82307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>
                <a:effectLst/>
              </a:rPr>
              <a:t>Comparison for Michalewicz Function</a:t>
            </a:r>
            <a:endParaRPr lang="en-US">
              <a:effectLst/>
            </a:endParaRPr>
          </a:p>
        </c:rich>
      </c:tx>
      <c:layout>
        <c:manualLayout>
          <c:xMode val="edge"/>
          <c:yMode val="edge"/>
          <c:x val="0.25767592104577253"/>
          <c:y val="1.53380271722209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DE/best/1/exp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Лист1!$B$2:$B$7</c:f>
              <c:numCache>
                <c:formatCode>General</c:formatCode>
                <c:ptCount val="6"/>
                <c:pt idx="0">
                  <c:v>-18.816967000000002</c:v>
                </c:pt>
                <c:pt idx="1">
                  <c:v>-16.84629</c:v>
                </c:pt>
                <c:pt idx="2">
                  <c:v>-16.292079000000001</c:v>
                </c:pt>
                <c:pt idx="3">
                  <c:v>-15.263029</c:v>
                </c:pt>
                <c:pt idx="4">
                  <c:v>-13.588751999999999</c:v>
                </c:pt>
                <c:pt idx="5">
                  <c:v>-11.390544999999999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61-4B46-8962-350914D779A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DE/rand/1/exp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Лист1!$C$2:$C$7</c:f>
              <c:numCache>
                <c:formatCode>General</c:formatCode>
                <c:ptCount val="6"/>
                <c:pt idx="0">
                  <c:v>-19.296818999999999</c:v>
                </c:pt>
                <c:pt idx="1">
                  <c:v>-17.762951999999999</c:v>
                </c:pt>
                <c:pt idx="2">
                  <c:v>-17.446183999999999</c:v>
                </c:pt>
                <c:pt idx="3">
                  <c:v>-16.549852000000001</c:v>
                </c:pt>
                <c:pt idx="4">
                  <c:v>-15.262014000000001</c:v>
                </c:pt>
                <c:pt idx="5">
                  <c:v>-13.643978000000001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561-4B46-8962-350914D779A4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Hybrid 1.1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Лист1!$D$2:$D$7</c:f>
              <c:numCache>
                <c:formatCode>General</c:formatCode>
                <c:ptCount val="6"/>
                <c:pt idx="0">
                  <c:v>-18.575531000000002</c:v>
                </c:pt>
                <c:pt idx="1">
                  <c:v>-17.625813999999998</c:v>
                </c:pt>
                <c:pt idx="2">
                  <c:v>-17.498121000000001</c:v>
                </c:pt>
                <c:pt idx="3">
                  <c:v>-15.502318000000001</c:v>
                </c:pt>
                <c:pt idx="4">
                  <c:v>-14.100790999999999</c:v>
                </c:pt>
                <c:pt idx="5">
                  <c:v>-11.999165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561-4B46-8962-350914D779A4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Hybrid 1.2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Лист1!$E$2:$E$7</c:f>
              <c:numCache>
                <c:formatCode>General</c:formatCode>
                <c:ptCount val="6"/>
                <c:pt idx="0">
                  <c:v>-18.883621000000002</c:v>
                </c:pt>
                <c:pt idx="1">
                  <c:v>-17.127669999999998</c:v>
                </c:pt>
                <c:pt idx="2">
                  <c:v>-16.972411999999998</c:v>
                </c:pt>
                <c:pt idx="3">
                  <c:v>-16.223801000000002</c:v>
                </c:pt>
                <c:pt idx="4">
                  <c:v>-14.965211999999999</c:v>
                </c:pt>
                <c:pt idx="5">
                  <c:v>-13.584978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561-4B46-8962-350914D779A4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Hybrid 1.3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Лист1!$F$2:$F$7</c:f>
              <c:numCache>
                <c:formatCode>General</c:formatCode>
                <c:ptCount val="6"/>
                <c:pt idx="0">
                  <c:v>-23.807099999999998</c:v>
                </c:pt>
                <c:pt idx="1">
                  <c:v>-23.807099999999998</c:v>
                </c:pt>
                <c:pt idx="2">
                  <c:v>-23.807099999999998</c:v>
                </c:pt>
                <c:pt idx="3">
                  <c:v>-23.807099999999998</c:v>
                </c:pt>
                <c:pt idx="4">
                  <c:v>-23.807099999999998</c:v>
                </c:pt>
                <c:pt idx="5">
                  <c:v>-19.287009999999999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561-4B46-8962-350914D779A4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Hybrid 2.1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Лист1!$G$2:$G$7</c:f>
              <c:numCache>
                <c:formatCode>General</c:formatCode>
                <c:ptCount val="6"/>
                <c:pt idx="0">
                  <c:v>-22.117042000000001</c:v>
                </c:pt>
                <c:pt idx="1">
                  <c:v>-22.117031999999998</c:v>
                </c:pt>
                <c:pt idx="2">
                  <c:v>-22.057082000000001</c:v>
                </c:pt>
                <c:pt idx="3">
                  <c:v>-21.78314</c:v>
                </c:pt>
                <c:pt idx="4">
                  <c:v>-17.707332000000001</c:v>
                </c:pt>
                <c:pt idx="5">
                  <c:v>-10.217756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561-4B46-8962-350914D779A4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Hybrid 2.2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</a:ln>
            <a:effectLst>
              <a:glow rad="139700">
                <a:schemeClr val="accent1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Лист1!$H$2:$H$7</c:f>
              <c:numCache>
                <c:formatCode>General</c:formatCode>
                <c:ptCount val="6"/>
                <c:pt idx="0">
                  <c:v>-14.898688999999999</c:v>
                </c:pt>
                <c:pt idx="1">
                  <c:v>-13.467034</c:v>
                </c:pt>
                <c:pt idx="2">
                  <c:v>-12.991882</c:v>
                </c:pt>
                <c:pt idx="3">
                  <c:v>-12.991882</c:v>
                </c:pt>
                <c:pt idx="4">
                  <c:v>-12.991882</c:v>
                </c:pt>
                <c:pt idx="5">
                  <c:v>-12.991782000000001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561-4B46-8962-350914D779A4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Hybrid 2.3</c:v>
                </c:pt>
              </c:strCache>
            </c:strRef>
          </c:tx>
          <c:spPr>
            <a:ln w="22225" cap="rnd">
              <a:solidFill>
                <a:schemeClr val="accent2">
                  <a:lumMod val="60000"/>
                </a:schemeClr>
              </a:solidFill>
            </a:ln>
            <a:effectLst>
              <a:glow rad="139700">
                <a:schemeClr val="accent2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Лист1!$I$2:$I$7</c:f>
              <c:numCache>
                <c:formatCode>General</c:formatCode>
                <c:ptCount val="6"/>
                <c:pt idx="0">
                  <c:v>-19.030664000000002</c:v>
                </c:pt>
                <c:pt idx="1">
                  <c:v>-19.030664000000002</c:v>
                </c:pt>
                <c:pt idx="2">
                  <c:v>-19.030664000000002</c:v>
                </c:pt>
                <c:pt idx="3">
                  <c:v>-19.030664000000002</c:v>
                </c:pt>
                <c:pt idx="4">
                  <c:v>-19.030664000000002</c:v>
                </c:pt>
                <c:pt idx="5">
                  <c:v>-17.439156000000001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2561-4B46-8962-350914D779A4}"/>
            </c:ext>
          </c:extLst>
        </c:ser>
        <c:ser>
          <c:idx val="8"/>
          <c:order val="8"/>
          <c:tx>
            <c:strRef>
              <c:f>Лист1!$J$1</c:f>
              <c:strCache>
                <c:ptCount val="1"/>
                <c:pt idx="0">
                  <c:v>DE/best/1/bin</c:v>
                </c:pt>
              </c:strCache>
            </c:strRef>
          </c:tx>
          <c:spPr>
            <a:ln w="22225" cap="rnd">
              <a:solidFill>
                <a:schemeClr val="accent3">
                  <a:lumMod val="60000"/>
                </a:schemeClr>
              </a:solidFill>
            </a:ln>
            <a:effectLst>
              <a:glow rad="139700">
                <a:schemeClr val="accent3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Лист1!$J$2:$J$7</c:f>
              <c:numCache>
                <c:formatCode>General</c:formatCode>
                <c:ptCount val="6"/>
                <c:pt idx="0">
                  <c:v>-23.453029000000001</c:v>
                </c:pt>
                <c:pt idx="1">
                  <c:v>-23.453029000000001</c:v>
                </c:pt>
                <c:pt idx="2">
                  <c:v>-23.414165000000001</c:v>
                </c:pt>
                <c:pt idx="3">
                  <c:v>-21.878074000000002</c:v>
                </c:pt>
                <c:pt idx="4">
                  <c:v>-18.163748999999999</c:v>
                </c:pt>
                <c:pt idx="5">
                  <c:v>-13.295375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2561-4B46-8962-350914D779A4}"/>
            </c:ext>
          </c:extLst>
        </c:ser>
        <c:ser>
          <c:idx val="9"/>
          <c:order val="9"/>
          <c:tx>
            <c:strRef>
              <c:f>Лист1!$K$1</c:f>
              <c:strCache>
                <c:ptCount val="1"/>
                <c:pt idx="0">
                  <c:v>DE/rand/1/bin</c:v>
                </c:pt>
              </c:strCache>
            </c:strRef>
          </c:tx>
          <c:spPr>
            <a:ln w="22225" cap="rnd">
              <a:solidFill>
                <a:schemeClr val="accent4">
                  <a:lumMod val="60000"/>
                </a:schemeClr>
              </a:solidFill>
            </a:ln>
            <a:effectLst>
              <a:glow rad="139700">
                <a:schemeClr val="accent4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1600</c:v>
                </c:pt>
                <c:pt idx="1">
                  <c:v>1100</c:v>
                </c:pt>
                <c:pt idx="2">
                  <c:v>900</c:v>
                </c:pt>
                <c:pt idx="3">
                  <c:v>700</c:v>
                </c:pt>
                <c:pt idx="4">
                  <c:v>500</c:v>
                </c:pt>
                <c:pt idx="5">
                  <c:v>300</c:v>
                </c:pt>
              </c:numCache>
            </c:numRef>
          </c:xVal>
          <c:yVal>
            <c:numRef>
              <c:f>Лист1!$K$2:$K$7</c:f>
              <c:numCache>
                <c:formatCode>General</c:formatCode>
                <c:ptCount val="6"/>
                <c:pt idx="0">
                  <c:v>-8.3945150000000002</c:v>
                </c:pt>
                <c:pt idx="1">
                  <c:v>-6.4244151</c:v>
                </c:pt>
                <c:pt idx="2">
                  <c:v>-6.4080161999999996</c:v>
                </c:pt>
                <c:pt idx="3">
                  <c:v>-6.4080161999999996</c:v>
                </c:pt>
                <c:pt idx="4">
                  <c:v>-6.4080161999999996</c:v>
                </c:pt>
                <c:pt idx="5">
                  <c:v>-6.4080161999999996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2561-4B46-8962-350914D77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827648"/>
        <c:axId val="182838016"/>
      </c:scatterChart>
      <c:valAx>
        <c:axId val="18282764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GENERATION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82838016"/>
        <c:crosses val="autoZero"/>
        <c:crossBetween val="midCat"/>
      </c:valAx>
      <c:valAx>
        <c:axId val="1828380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OBJECTIVE FUNTION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82827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046C9C-D91A-4330-9A0E-53A8D861D1FD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B87E8B5-C09B-4B9A-998C-0F635122B31E}">
      <dgm:prSet phldrT="[Text]" custT="1"/>
      <dgm:spPr>
        <a:xfrm>
          <a:off x="4691657" y="739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Mutation using the  formulas</a:t>
          </a:r>
        </a:p>
      </dgm:t>
    </dgm:pt>
    <dgm:pt modelId="{A9874568-6A91-46B9-AB5D-954CFCF4483D}" type="parTrans" cxnId="{76FAB716-0960-4CEA-B23E-16A39B28A4EB}">
      <dgm:prSet/>
      <dgm:spPr/>
      <dgm:t>
        <a:bodyPr/>
        <a:lstStyle/>
        <a:p>
          <a:endParaRPr lang="en-US" sz="1800">
            <a:latin typeface="Cambria" panose="02040503050406030204" pitchFamily="18" charset="0"/>
          </a:endParaRPr>
        </a:p>
      </dgm:t>
    </dgm:pt>
    <dgm:pt modelId="{23361086-143A-4BA3-BC2F-93C4F908085C}" type="sibTrans" cxnId="{76FAB716-0960-4CEA-B23E-16A39B28A4EB}">
      <dgm:prSet/>
      <dgm:spPr>
        <a:xfrm>
          <a:off x="3865835" y="467791"/>
          <a:ext cx="3088729" cy="3088729"/>
        </a:xfr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800">
            <a:latin typeface="Cambria" panose="02040503050406030204" pitchFamily="18" charset="0"/>
          </a:endParaRPr>
        </a:p>
      </dgm:t>
    </dgm:pt>
    <dgm:pt modelId="{B6BADE40-C99F-4578-AFCD-3DA0322FDA93}">
      <dgm:prSet phldrT="[Text]" custT="1"/>
      <dgm:spPr>
        <a:xfrm>
          <a:off x="6236022" y="1545104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Recombination</a:t>
          </a:r>
        </a:p>
        <a:p>
          <a:r>
            <a:rPr lang="en-US" sz="1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None</a:t>
          </a:r>
        </a:p>
      </dgm:t>
    </dgm:pt>
    <dgm:pt modelId="{68304A82-803B-44A8-9C34-39995ECA459A}" type="parTrans" cxnId="{C3E6254D-2A4F-4E15-81C3-3D909E5E4AB5}">
      <dgm:prSet/>
      <dgm:spPr/>
      <dgm:t>
        <a:bodyPr/>
        <a:lstStyle/>
        <a:p>
          <a:endParaRPr lang="en-US" sz="1800">
            <a:latin typeface="Cambria" panose="02040503050406030204" pitchFamily="18" charset="0"/>
          </a:endParaRPr>
        </a:p>
      </dgm:t>
    </dgm:pt>
    <dgm:pt modelId="{B9352CDB-EC0C-4B5F-ACD7-F5AC3C6C68C0}" type="sibTrans" cxnId="{C3E6254D-2A4F-4E15-81C3-3D909E5E4AB5}">
      <dgm:prSet/>
      <dgm:spPr>
        <a:xfrm>
          <a:off x="3865517" y="468794"/>
          <a:ext cx="3088729" cy="3088729"/>
        </a:xfr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800">
            <a:latin typeface="Cambria" panose="02040503050406030204" pitchFamily="18" charset="0"/>
          </a:endParaRPr>
        </a:p>
      </dgm:t>
    </dgm:pt>
    <dgm:pt modelId="{F9A4F8FC-CBCC-4104-850A-A1CA874DBCDC}">
      <dgm:prSet phldrT="[Text]" custT="1"/>
      <dgm:spPr>
        <a:xfrm>
          <a:off x="3147293" y="1545104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Selection</a:t>
          </a:r>
        </a:p>
        <a:p>
          <a:r>
            <a:rPr lang="en-US" sz="1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All</a:t>
          </a:r>
        </a:p>
      </dgm:t>
    </dgm:pt>
    <dgm:pt modelId="{B8038483-2AEF-4FB3-9671-FC084DC6892F}" type="parTrans" cxnId="{1AB6EA47-80B3-4484-BB6D-48CEBF8C1DC1}">
      <dgm:prSet/>
      <dgm:spPr/>
      <dgm:t>
        <a:bodyPr/>
        <a:lstStyle/>
        <a:p>
          <a:endParaRPr lang="en-US" sz="1800">
            <a:latin typeface="Cambria" panose="02040503050406030204" pitchFamily="18" charset="0"/>
          </a:endParaRPr>
        </a:p>
      </dgm:t>
    </dgm:pt>
    <dgm:pt modelId="{F438C9AB-4E8A-4F31-B774-D1E491DD887A}" type="sibTrans" cxnId="{1AB6EA47-80B3-4484-BB6D-48CEBF8C1DC1}">
      <dgm:prSet/>
      <dgm:spPr>
        <a:xfrm>
          <a:off x="3865835" y="467791"/>
          <a:ext cx="3088729" cy="3088729"/>
        </a:xfr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800">
            <a:latin typeface="Cambria" panose="02040503050406030204" pitchFamily="18" charset="0"/>
          </a:endParaRPr>
        </a:p>
      </dgm:t>
    </dgm:pt>
    <dgm:pt modelId="{C62BAF41-DD45-4D01-8EC0-13EAC367BF7A}">
      <dgm:prSet phldrT="[Text]" custT="1"/>
      <dgm:spPr>
        <a:xfrm>
          <a:off x="4691657" y="3090208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Reinsertion</a:t>
          </a:r>
        </a:p>
        <a:p>
          <a:r>
            <a:rPr lang="en-US" sz="1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Tournament Based</a:t>
          </a:r>
        </a:p>
      </dgm:t>
    </dgm:pt>
    <dgm:pt modelId="{84688320-6FD4-491C-8A57-AF00BA3E2D63}" type="sibTrans" cxnId="{4B069FEF-2F90-4017-BBD9-E6E77F9E1D15}">
      <dgm:prSet/>
      <dgm:spPr>
        <a:xfrm>
          <a:off x="3866153" y="468794"/>
          <a:ext cx="3088729" cy="3088729"/>
        </a:xfr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800">
            <a:latin typeface="Cambria" panose="02040503050406030204" pitchFamily="18" charset="0"/>
          </a:endParaRPr>
        </a:p>
      </dgm:t>
    </dgm:pt>
    <dgm:pt modelId="{1815C5DE-AE58-4BB1-AE6D-45369B718BDF}" type="parTrans" cxnId="{4B069FEF-2F90-4017-BBD9-E6E77F9E1D15}">
      <dgm:prSet/>
      <dgm:spPr/>
      <dgm:t>
        <a:bodyPr/>
        <a:lstStyle/>
        <a:p>
          <a:endParaRPr lang="en-US" sz="1800">
            <a:latin typeface="Cambria" panose="02040503050406030204" pitchFamily="18" charset="0"/>
          </a:endParaRPr>
        </a:p>
      </dgm:t>
    </dgm:pt>
    <dgm:pt modelId="{46E78561-A1D0-464A-B600-47B36F66D1FE}" type="pres">
      <dgm:prSet presAssocID="{B0046C9C-D91A-4330-9A0E-53A8D861D1F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47CD71-62CA-4D85-9107-D3C3E32370D7}" type="pres">
      <dgm:prSet presAssocID="{AB87E8B5-C09B-4B9A-998C-0F635122B31E}" presName="node" presStyleLbl="node1" presStyleIdx="0" presStyleCnt="4" custRadScaleRad="98587" custRadScaleInc="2336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14AE764-9D28-4D4B-B785-12D3BE7C00A2}" type="pres">
      <dgm:prSet presAssocID="{AB87E8B5-C09B-4B9A-998C-0F635122B31E}" presName="spNode" presStyleCnt="0"/>
      <dgm:spPr/>
    </dgm:pt>
    <dgm:pt modelId="{E83EE632-7D24-46C2-86B4-64088D137F2F}" type="pres">
      <dgm:prSet presAssocID="{23361086-143A-4BA3-BC2F-93C4F908085C}" presName="sibTrans" presStyleLbl="sibTrans1D1" presStyleIdx="0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2461618" y="301904"/>
              </a:moveTo>
              <a:arcTo wR="1544364" hR="1544364" stAng="18386209" swAng="1635038"/>
            </a:path>
          </a:pathLst>
        </a:custGeom>
      </dgm:spPr>
      <dgm:t>
        <a:bodyPr/>
        <a:lstStyle/>
        <a:p>
          <a:endParaRPr lang="en-US"/>
        </a:p>
      </dgm:t>
    </dgm:pt>
    <dgm:pt modelId="{0F45599F-E77A-4143-975B-ACF404907487}" type="pres">
      <dgm:prSet presAssocID="{B6BADE40-C99F-4578-AFCD-3DA0322FDA93}" presName="node" presStyleLbl="node1" presStyleIdx="1" presStyleCnt="4" custScaleX="141619" custRadScaleRad="111477" custRadScaleInc="788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3955D31-51C5-41A3-886A-7E3C98B89D23}" type="pres">
      <dgm:prSet presAssocID="{B6BADE40-C99F-4578-AFCD-3DA0322FDA93}" presName="spNode" presStyleCnt="0"/>
      <dgm:spPr/>
    </dgm:pt>
    <dgm:pt modelId="{57DDC2B7-5804-4461-A271-4DEB436F8A0D}" type="pres">
      <dgm:prSet presAssocID="{B9352CDB-EC0C-4B5F-ACD7-F5AC3C6C68C0}" presName="sibTrans" presStyleLbl="sibTrans1D1" presStyleIdx="1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2929125" y="2228103"/>
              </a:moveTo>
              <a:arcTo wR="1544364" hR="1544364" stAng="1576697" swAng="1636010"/>
            </a:path>
          </a:pathLst>
        </a:custGeom>
      </dgm:spPr>
      <dgm:t>
        <a:bodyPr/>
        <a:lstStyle/>
        <a:p>
          <a:endParaRPr lang="en-US"/>
        </a:p>
      </dgm:t>
    </dgm:pt>
    <dgm:pt modelId="{9FF48DA3-AD1F-474C-9AEE-41DF06EFD72B}" type="pres">
      <dgm:prSet presAssocID="{C62BAF41-DD45-4D01-8EC0-13EAC367BF7A}" presName="node" presStyleLbl="node1" presStyleIdx="2" presStyleCnt="4" custScaleX="122203" custScaleY="154069" custRadScaleRad="100764" custRadScaleInc="-22029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CF6879C-B919-4704-BEA6-07B72E3CC0A6}" type="pres">
      <dgm:prSet presAssocID="{C62BAF41-DD45-4D01-8EC0-13EAC367BF7A}" presName="spNode" presStyleCnt="0"/>
      <dgm:spPr/>
    </dgm:pt>
    <dgm:pt modelId="{17093D16-5E42-4EEF-9620-32F53F225692}" type="pres">
      <dgm:prSet presAssocID="{84688320-6FD4-491C-8A57-AF00BA3E2D63}" presName="sibTrans" presStyleLbl="sibTrans1D1" presStyleIdx="2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626718" y="2786535"/>
              </a:moveTo>
              <a:arcTo wR="1544364" hR="1544364" stAng="7587294" swAng="1636010"/>
            </a:path>
          </a:pathLst>
        </a:custGeom>
      </dgm:spPr>
      <dgm:t>
        <a:bodyPr/>
        <a:lstStyle/>
        <a:p>
          <a:endParaRPr lang="en-US"/>
        </a:p>
      </dgm:t>
    </dgm:pt>
    <dgm:pt modelId="{D3846BFB-8FFC-401E-98FE-896EB9CAB0C7}" type="pres">
      <dgm:prSet presAssocID="{F9A4F8FC-CBCC-4104-850A-A1CA874DBCDC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8CE1A71-CABA-4D8C-AFA5-16494A1D8E04}" type="pres">
      <dgm:prSet presAssocID="{F9A4F8FC-CBCC-4104-850A-A1CA874DBCDC}" presName="spNode" presStyleCnt="0"/>
      <dgm:spPr/>
    </dgm:pt>
    <dgm:pt modelId="{298DC619-C0C1-40FB-9C2C-6F20A5CFC634}" type="pres">
      <dgm:prSet presAssocID="{F438C9AB-4E8A-4F31-B774-D1E491DD887A}" presName="sibTrans" presStyleLbl="sibTrans1D1" presStyleIdx="3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160012" y="859798"/>
              </a:moveTo>
              <a:arcTo wR="1544364" hR="1544364" stAng="12378752" swAng="1635038"/>
            </a:path>
          </a:pathLst>
        </a:custGeom>
      </dgm:spPr>
      <dgm:t>
        <a:bodyPr/>
        <a:lstStyle/>
        <a:p>
          <a:endParaRPr lang="en-US"/>
        </a:p>
      </dgm:t>
    </dgm:pt>
  </dgm:ptLst>
  <dgm:cxnLst>
    <dgm:cxn modelId="{F98BCE2B-2C7C-4B3A-8D4F-CD687363B2F4}" type="presOf" srcId="{F438C9AB-4E8A-4F31-B774-D1E491DD887A}" destId="{298DC619-C0C1-40FB-9C2C-6F20A5CFC634}" srcOrd="0" destOrd="0" presId="urn:microsoft.com/office/officeart/2005/8/layout/cycle5"/>
    <dgm:cxn modelId="{847CC6BB-417F-4231-8EE2-DA54AA681747}" type="presOf" srcId="{84688320-6FD4-491C-8A57-AF00BA3E2D63}" destId="{17093D16-5E42-4EEF-9620-32F53F225692}" srcOrd="0" destOrd="0" presId="urn:microsoft.com/office/officeart/2005/8/layout/cycle5"/>
    <dgm:cxn modelId="{C3E6254D-2A4F-4E15-81C3-3D909E5E4AB5}" srcId="{B0046C9C-D91A-4330-9A0E-53A8D861D1FD}" destId="{B6BADE40-C99F-4578-AFCD-3DA0322FDA93}" srcOrd="1" destOrd="0" parTransId="{68304A82-803B-44A8-9C34-39995ECA459A}" sibTransId="{B9352CDB-EC0C-4B5F-ACD7-F5AC3C6C68C0}"/>
    <dgm:cxn modelId="{76FAB716-0960-4CEA-B23E-16A39B28A4EB}" srcId="{B0046C9C-D91A-4330-9A0E-53A8D861D1FD}" destId="{AB87E8B5-C09B-4B9A-998C-0F635122B31E}" srcOrd="0" destOrd="0" parTransId="{A9874568-6A91-46B9-AB5D-954CFCF4483D}" sibTransId="{23361086-143A-4BA3-BC2F-93C4F908085C}"/>
    <dgm:cxn modelId="{34873FBD-207C-4245-B2AA-7D9E1406AD53}" type="presOf" srcId="{C62BAF41-DD45-4D01-8EC0-13EAC367BF7A}" destId="{9FF48DA3-AD1F-474C-9AEE-41DF06EFD72B}" srcOrd="0" destOrd="0" presId="urn:microsoft.com/office/officeart/2005/8/layout/cycle5"/>
    <dgm:cxn modelId="{D171CC60-6301-4BA6-9705-0CF15DA25873}" type="presOf" srcId="{AB87E8B5-C09B-4B9A-998C-0F635122B31E}" destId="{E747CD71-62CA-4D85-9107-D3C3E32370D7}" srcOrd="0" destOrd="0" presId="urn:microsoft.com/office/officeart/2005/8/layout/cycle5"/>
    <dgm:cxn modelId="{AB720023-19A5-452D-AA31-368D09EA6BC7}" type="presOf" srcId="{F9A4F8FC-CBCC-4104-850A-A1CA874DBCDC}" destId="{D3846BFB-8FFC-401E-98FE-896EB9CAB0C7}" srcOrd="0" destOrd="0" presId="urn:microsoft.com/office/officeart/2005/8/layout/cycle5"/>
    <dgm:cxn modelId="{66ABCC5D-6598-40FB-896C-48C02EBBE996}" type="presOf" srcId="{23361086-143A-4BA3-BC2F-93C4F908085C}" destId="{E83EE632-7D24-46C2-86B4-64088D137F2F}" srcOrd="0" destOrd="0" presId="urn:microsoft.com/office/officeart/2005/8/layout/cycle5"/>
    <dgm:cxn modelId="{981ACBD7-AB26-4FDA-A005-4C436E7C754A}" type="presOf" srcId="{B6BADE40-C99F-4578-AFCD-3DA0322FDA93}" destId="{0F45599F-E77A-4143-975B-ACF404907487}" srcOrd="0" destOrd="0" presId="urn:microsoft.com/office/officeart/2005/8/layout/cycle5"/>
    <dgm:cxn modelId="{4B069FEF-2F90-4017-BBD9-E6E77F9E1D15}" srcId="{B0046C9C-D91A-4330-9A0E-53A8D861D1FD}" destId="{C62BAF41-DD45-4D01-8EC0-13EAC367BF7A}" srcOrd="2" destOrd="0" parTransId="{1815C5DE-AE58-4BB1-AE6D-45369B718BDF}" sibTransId="{84688320-6FD4-491C-8A57-AF00BA3E2D63}"/>
    <dgm:cxn modelId="{1AB6EA47-80B3-4484-BB6D-48CEBF8C1DC1}" srcId="{B0046C9C-D91A-4330-9A0E-53A8D861D1FD}" destId="{F9A4F8FC-CBCC-4104-850A-A1CA874DBCDC}" srcOrd="3" destOrd="0" parTransId="{B8038483-2AEF-4FB3-9671-FC084DC6892F}" sibTransId="{F438C9AB-4E8A-4F31-B774-D1E491DD887A}"/>
    <dgm:cxn modelId="{5C171728-96EF-4CB1-9354-C9B7071A0078}" type="presOf" srcId="{B0046C9C-D91A-4330-9A0E-53A8D861D1FD}" destId="{46E78561-A1D0-464A-B600-47B36F66D1FE}" srcOrd="0" destOrd="0" presId="urn:microsoft.com/office/officeart/2005/8/layout/cycle5"/>
    <dgm:cxn modelId="{A004C00B-0158-4D1E-98D3-3E55AA243E9F}" type="presOf" srcId="{B9352CDB-EC0C-4B5F-ACD7-F5AC3C6C68C0}" destId="{57DDC2B7-5804-4461-A271-4DEB436F8A0D}" srcOrd="0" destOrd="0" presId="urn:microsoft.com/office/officeart/2005/8/layout/cycle5"/>
    <dgm:cxn modelId="{4B7D41AB-453A-456C-8E7B-15F3C5015948}" type="presParOf" srcId="{46E78561-A1D0-464A-B600-47B36F66D1FE}" destId="{E747CD71-62CA-4D85-9107-D3C3E32370D7}" srcOrd="0" destOrd="0" presId="urn:microsoft.com/office/officeart/2005/8/layout/cycle5"/>
    <dgm:cxn modelId="{90F68D8A-E480-4658-A080-D9CC717A6701}" type="presParOf" srcId="{46E78561-A1D0-464A-B600-47B36F66D1FE}" destId="{514AE764-9D28-4D4B-B785-12D3BE7C00A2}" srcOrd="1" destOrd="0" presId="urn:microsoft.com/office/officeart/2005/8/layout/cycle5"/>
    <dgm:cxn modelId="{58795398-84F0-40E4-86BC-04952B401697}" type="presParOf" srcId="{46E78561-A1D0-464A-B600-47B36F66D1FE}" destId="{E83EE632-7D24-46C2-86B4-64088D137F2F}" srcOrd="2" destOrd="0" presId="urn:microsoft.com/office/officeart/2005/8/layout/cycle5"/>
    <dgm:cxn modelId="{FCD6B7B4-86D0-491C-8D4E-11BBA5BC63DE}" type="presParOf" srcId="{46E78561-A1D0-464A-B600-47B36F66D1FE}" destId="{0F45599F-E77A-4143-975B-ACF404907487}" srcOrd="3" destOrd="0" presId="urn:microsoft.com/office/officeart/2005/8/layout/cycle5"/>
    <dgm:cxn modelId="{23A2135C-03DE-4552-82EF-F6605A0F3AC5}" type="presParOf" srcId="{46E78561-A1D0-464A-B600-47B36F66D1FE}" destId="{23955D31-51C5-41A3-886A-7E3C98B89D23}" srcOrd="4" destOrd="0" presId="urn:microsoft.com/office/officeart/2005/8/layout/cycle5"/>
    <dgm:cxn modelId="{91C92682-7A62-4CFF-B627-656E326387B9}" type="presParOf" srcId="{46E78561-A1D0-464A-B600-47B36F66D1FE}" destId="{57DDC2B7-5804-4461-A271-4DEB436F8A0D}" srcOrd="5" destOrd="0" presId="urn:microsoft.com/office/officeart/2005/8/layout/cycle5"/>
    <dgm:cxn modelId="{2E7A7CD0-33F2-40CD-8B86-C50154E0450C}" type="presParOf" srcId="{46E78561-A1D0-464A-B600-47B36F66D1FE}" destId="{9FF48DA3-AD1F-474C-9AEE-41DF06EFD72B}" srcOrd="6" destOrd="0" presId="urn:microsoft.com/office/officeart/2005/8/layout/cycle5"/>
    <dgm:cxn modelId="{AD2A9EB3-68B1-4CC9-B416-FD5C5B59E758}" type="presParOf" srcId="{46E78561-A1D0-464A-B600-47B36F66D1FE}" destId="{1CF6879C-B919-4704-BEA6-07B72E3CC0A6}" srcOrd="7" destOrd="0" presId="urn:microsoft.com/office/officeart/2005/8/layout/cycle5"/>
    <dgm:cxn modelId="{0EDD0C4F-9EB9-4086-A920-E7C19F540F65}" type="presParOf" srcId="{46E78561-A1D0-464A-B600-47B36F66D1FE}" destId="{17093D16-5E42-4EEF-9620-32F53F225692}" srcOrd="8" destOrd="0" presId="urn:microsoft.com/office/officeart/2005/8/layout/cycle5"/>
    <dgm:cxn modelId="{63389531-E912-439D-B4B0-45FB023314BF}" type="presParOf" srcId="{46E78561-A1D0-464A-B600-47B36F66D1FE}" destId="{D3846BFB-8FFC-401E-98FE-896EB9CAB0C7}" srcOrd="9" destOrd="0" presId="urn:microsoft.com/office/officeart/2005/8/layout/cycle5"/>
    <dgm:cxn modelId="{D718B946-0361-435B-AED1-C2FBA1331206}" type="presParOf" srcId="{46E78561-A1D0-464A-B600-47B36F66D1FE}" destId="{08CE1A71-CABA-4D8C-AFA5-16494A1D8E04}" srcOrd="10" destOrd="0" presId="urn:microsoft.com/office/officeart/2005/8/layout/cycle5"/>
    <dgm:cxn modelId="{4F767172-1C68-4EDA-A376-3E7C2D78FBBB}" type="presParOf" srcId="{46E78561-A1D0-464A-B600-47B36F66D1FE}" destId="{298DC619-C0C1-40FB-9C2C-6F20A5CFC634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046C9C-D91A-4330-9A0E-53A8D861D1FD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B87E8B5-C09B-4B9A-998C-0F635122B31E}">
      <dgm:prSet phldrT="[Text]" custT="1"/>
      <dgm:spPr>
        <a:xfrm>
          <a:off x="4691657" y="739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Mutation using the  formulas</a:t>
          </a:r>
        </a:p>
      </dgm:t>
    </dgm:pt>
    <dgm:pt modelId="{A9874568-6A91-46B9-AB5D-954CFCF4483D}" type="parTrans" cxnId="{76FAB716-0960-4CEA-B23E-16A39B28A4EB}">
      <dgm:prSet/>
      <dgm:spPr/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23361086-143A-4BA3-BC2F-93C4F908085C}" type="sibTrans" cxnId="{76FAB716-0960-4CEA-B23E-16A39B28A4EB}">
      <dgm:prSet/>
      <dgm:spPr>
        <a:xfrm>
          <a:off x="3865835" y="467791"/>
          <a:ext cx="3088729" cy="3088729"/>
        </a:xfr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B6BADE40-C99F-4578-AFCD-3DA0322FDA93}">
      <dgm:prSet phldrT="[Text]" custT="1"/>
      <dgm:spPr>
        <a:xfrm>
          <a:off x="6236022" y="1545104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Recombination</a:t>
          </a:r>
        </a:p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None</a:t>
          </a:r>
        </a:p>
      </dgm:t>
    </dgm:pt>
    <dgm:pt modelId="{68304A82-803B-44A8-9C34-39995ECA459A}" type="parTrans" cxnId="{C3E6254D-2A4F-4E15-81C3-3D909E5E4AB5}">
      <dgm:prSet/>
      <dgm:spPr/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B9352CDB-EC0C-4B5F-ACD7-F5AC3C6C68C0}" type="sibTrans" cxnId="{C3E6254D-2A4F-4E15-81C3-3D909E5E4AB5}">
      <dgm:prSet/>
      <dgm:spPr>
        <a:xfrm>
          <a:off x="3865517" y="468794"/>
          <a:ext cx="3088729" cy="3088729"/>
        </a:xfr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F9A4F8FC-CBCC-4104-850A-A1CA874DBCDC}">
      <dgm:prSet phldrT="[Text]" custT="1"/>
      <dgm:spPr>
        <a:xfrm>
          <a:off x="3147293" y="1545104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Selection</a:t>
          </a:r>
        </a:p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All</a:t>
          </a:r>
        </a:p>
      </dgm:t>
    </dgm:pt>
    <dgm:pt modelId="{B8038483-2AEF-4FB3-9671-FC084DC6892F}" type="parTrans" cxnId="{1AB6EA47-80B3-4484-BB6D-48CEBF8C1DC1}">
      <dgm:prSet/>
      <dgm:spPr/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F438C9AB-4E8A-4F31-B774-D1E491DD887A}" type="sibTrans" cxnId="{1AB6EA47-80B3-4484-BB6D-48CEBF8C1DC1}">
      <dgm:prSet/>
      <dgm:spPr>
        <a:xfrm>
          <a:off x="3865835" y="467791"/>
          <a:ext cx="3088729" cy="3088729"/>
        </a:xfr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C62BAF41-DD45-4D01-8EC0-13EAC367BF7A}">
      <dgm:prSet phldrT="[Text]" custT="1"/>
      <dgm:spPr>
        <a:xfrm>
          <a:off x="4691657" y="3090208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Reinsertion</a:t>
          </a:r>
        </a:p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Tournament Based</a:t>
          </a:r>
        </a:p>
      </dgm:t>
    </dgm:pt>
    <dgm:pt modelId="{84688320-6FD4-491C-8A57-AF00BA3E2D63}" type="sibTrans" cxnId="{4B069FEF-2F90-4017-BBD9-E6E77F9E1D15}">
      <dgm:prSet/>
      <dgm:spPr>
        <a:xfrm>
          <a:off x="3866153" y="468794"/>
          <a:ext cx="3088729" cy="3088729"/>
        </a:xfr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1815C5DE-AE58-4BB1-AE6D-45369B718BDF}" type="parTrans" cxnId="{4B069FEF-2F90-4017-BBD9-E6E77F9E1D15}">
      <dgm:prSet/>
      <dgm:spPr/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46E78561-A1D0-464A-B600-47B36F66D1FE}" type="pres">
      <dgm:prSet presAssocID="{B0046C9C-D91A-4330-9A0E-53A8D861D1F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47CD71-62CA-4D85-9107-D3C3E32370D7}" type="pres">
      <dgm:prSet presAssocID="{AB87E8B5-C09B-4B9A-998C-0F635122B31E}" presName="node" presStyleLbl="node1" presStyleIdx="0" presStyleCnt="4" custRadScaleRad="100091" custRadScaleInc="2779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14AE764-9D28-4D4B-B785-12D3BE7C00A2}" type="pres">
      <dgm:prSet presAssocID="{AB87E8B5-C09B-4B9A-998C-0F635122B31E}" presName="spNode" presStyleCnt="0"/>
      <dgm:spPr/>
    </dgm:pt>
    <dgm:pt modelId="{E83EE632-7D24-46C2-86B4-64088D137F2F}" type="pres">
      <dgm:prSet presAssocID="{23361086-143A-4BA3-BC2F-93C4F908085C}" presName="sibTrans" presStyleLbl="sibTrans1D1" presStyleIdx="0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2461618" y="301904"/>
              </a:moveTo>
              <a:arcTo wR="1544364" hR="1544364" stAng="18386209" swAng="1635038"/>
            </a:path>
          </a:pathLst>
        </a:custGeom>
      </dgm:spPr>
      <dgm:t>
        <a:bodyPr/>
        <a:lstStyle/>
        <a:p>
          <a:endParaRPr lang="en-US"/>
        </a:p>
      </dgm:t>
    </dgm:pt>
    <dgm:pt modelId="{0F45599F-E77A-4143-975B-ACF404907487}" type="pres">
      <dgm:prSet presAssocID="{B6BADE40-C99F-4578-AFCD-3DA0322FDA93}" presName="node" presStyleLbl="node1" presStyleIdx="1" presStyleCnt="4" custScaleX="165487" custRadScaleRad="96933" custRadScaleInc="5109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3955D31-51C5-41A3-886A-7E3C98B89D23}" type="pres">
      <dgm:prSet presAssocID="{B6BADE40-C99F-4578-AFCD-3DA0322FDA93}" presName="spNode" presStyleCnt="0"/>
      <dgm:spPr/>
    </dgm:pt>
    <dgm:pt modelId="{57DDC2B7-5804-4461-A271-4DEB436F8A0D}" type="pres">
      <dgm:prSet presAssocID="{B9352CDB-EC0C-4B5F-ACD7-F5AC3C6C68C0}" presName="sibTrans" presStyleLbl="sibTrans1D1" presStyleIdx="1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2929125" y="2228103"/>
              </a:moveTo>
              <a:arcTo wR="1544364" hR="1544364" stAng="1576697" swAng="1636010"/>
            </a:path>
          </a:pathLst>
        </a:custGeom>
      </dgm:spPr>
      <dgm:t>
        <a:bodyPr/>
        <a:lstStyle/>
        <a:p>
          <a:endParaRPr lang="en-US"/>
        </a:p>
      </dgm:t>
    </dgm:pt>
    <dgm:pt modelId="{9FF48DA3-AD1F-474C-9AEE-41DF06EFD72B}" type="pres">
      <dgm:prSet presAssocID="{C62BAF41-DD45-4D01-8EC0-13EAC367BF7A}" presName="node" presStyleLbl="node1" presStyleIdx="2" presStyleCnt="4" custScaleX="121018" custRadScaleRad="94720" custRadScaleInc="-215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CF6879C-B919-4704-BEA6-07B72E3CC0A6}" type="pres">
      <dgm:prSet presAssocID="{C62BAF41-DD45-4D01-8EC0-13EAC367BF7A}" presName="spNode" presStyleCnt="0"/>
      <dgm:spPr/>
    </dgm:pt>
    <dgm:pt modelId="{17093D16-5E42-4EEF-9620-32F53F225692}" type="pres">
      <dgm:prSet presAssocID="{84688320-6FD4-491C-8A57-AF00BA3E2D63}" presName="sibTrans" presStyleLbl="sibTrans1D1" presStyleIdx="2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626718" y="2786535"/>
              </a:moveTo>
              <a:arcTo wR="1544364" hR="1544364" stAng="7587294" swAng="1636010"/>
            </a:path>
          </a:pathLst>
        </a:custGeom>
      </dgm:spPr>
      <dgm:t>
        <a:bodyPr/>
        <a:lstStyle/>
        <a:p>
          <a:endParaRPr lang="en-US"/>
        </a:p>
      </dgm:t>
    </dgm:pt>
    <dgm:pt modelId="{D3846BFB-8FFC-401E-98FE-896EB9CAB0C7}" type="pres">
      <dgm:prSet presAssocID="{F9A4F8FC-CBCC-4104-850A-A1CA874DBCDC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8CE1A71-CABA-4D8C-AFA5-16494A1D8E04}" type="pres">
      <dgm:prSet presAssocID="{F9A4F8FC-CBCC-4104-850A-A1CA874DBCDC}" presName="spNode" presStyleCnt="0"/>
      <dgm:spPr/>
    </dgm:pt>
    <dgm:pt modelId="{298DC619-C0C1-40FB-9C2C-6F20A5CFC634}" type="pres">
      <dgm:prSet presAssocID="{F438C9AB-4E8A-4F31-B774-D1E491DD887A}" presName="sibTrans" presStyleLbl="sibTrans1D1" presStyleIdx="3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160012" y="859798"/>
              </a:moveTo>
              <a:arcTo wR="1544364" hR="1544364" stAng="12378752" swAng="1635038"/>
            </a:path>
          </a:pathLst>
        </a:custGeom>
      </dgm:spPr>
      <dgm:t>
        <a:bodyPr/>
        <a:lstStyle/>
        <a:p>
          <a:endParaRPr lang="en-US"/>
        </a:p>
      </dgm:t>
    </dgm:pt>
  </dgm:ptLst>
  <dgm:cxnLst>
    <dgm:cxn modelId="{BB2BDEDE-F39F-4950-89CE-A74F989FD216}" type="presOf" srcId="{84688320-6FD4-491C-8A57-AF00BA3E2D63}" destId="{17093D16-5E42-4EEF-9620-32F53F225692}" srcOrd="0" destOrd="0" presId="urn:microsoft.com/office/officeart/2005/8/layout/cycle5"/>
    <dgm:cxn modelId="{677950CA-4519-4544-9B28-20CDE1FFA970}" type="presOf" srcId="{B9352CDB-EC0C-4B5F-ACD7-F5AC3C6C68C0}" destId="{57DDC2B7-5804-4461-A271-4DEB436F8A0D}" srcOrd="0" destOrd="0" presId="urn:microsoft.com/office/officeart/2005/8/layout/cycle5"/>
    <dgm:cxn modelId="{0D12F2B3-1922-4365-8333-849FCA2B7136}" type="presOf" srcId="{B0046C9C-D91A-4330-9A0E-53A8D861D1FD}" destId="{46E78561-A1D0-464A-B600-47B36F66D1FE}" srcOrd="0" destOrd="0" presId="urn:microsoft.com/office/officeart/2005/8/layout/cycle5"/>
    <dgm:cxn modelId="{C3E6254D-2A4F-4E15-81C3-3D909E5E4AB5}" srcId="{B0046C9C-D91A-4330-9A0E-53A8D861D1FD}" destId="{B6BADE40-C99F-4578-AFCD-3DA0322FDA93}" srcOrd="1" destOrd="0" parTransId="{68304A82-803B-44A8-9C34-39995ECA459A}" sibTransId="{B9352CDB-EC0C-4B5F-ACD7-F5AC3C6C68C0}"/>
    <dgm:cxn modelId="{76FAB716-0960-4CEA-B23E-16A39B28A4EB}" srcId="{B0046C9C-D91A-4330-9A0E-53A8D861D1FD}" destId="{AB87E8B5-C09B-4B9A-998C-0F635122B31E}" srcOrd="0" destOrd="0" parTransId="{A9874568-6A91-46B9-AB5D-954CFCF4483D}" sibTransId="{23361086-143A-4BA3-BC2F-93C4F908085C}"/>
    <dgm:cxn modelId="{EFC5240B-B57C-46A3-AFF6-8CF04017AFC4}" type="presOf" srcId="{B6BADE40-C99F-4578-AFCD-3DA0322FDA93}" destId="{0F45599F-E77A-4143-975B-ACF404907487}" srcOrd="0" destOrd="0" presId="urn:microsoft.com/office/officeart/2005/8/layout/cycle5"/>
    <dgm:cxn modelId="{8FCC79A5-1448-47BD-9382-01BAA64AE44C}" type="presOf" srcId="{23361086-143A-4BA3-BC2F-93C4F908085C}" destId="{E83EE632-7D24-46C2-86B4-64088D137F2F}" srcOrd="0" destOrd="0" presId="urn:microsoft.com/office/officeart/2005/8/layout/cycle5"/>
    <dgm:cxn modelId="{7ED7B3E9-D91C-455A-9AFA-E25A87610CA3}" type="presOf" srcId="{AB87E8B5-C09B-4B9A-998C-0F635122B31E}" destId="{E747CD71-62CA-4D85-9107-D3C3E32370D7}" srcOrd="0" destOrd="0" presId="urn:microsoft.com/office/officeart/2005/8/layout/cycle5"/>
    <dgm:cxn modelId="{EA094F04-6F8E-4A7E-899C-3BF31AA34379}" type="presOf" srcId="{F9A4F8FC-CBCC-4104-850A-A1CA874DBCDC}" destId="{D3846BFB-8FFC-401E-98FE-896EB9CAB0C7}" srcOrd="0" destOrd="0" presId="urn:microsoft.com/office/officeart/2005/8/layout/cycle5"/>
    <dgm:cxn modelId="{C59CC0D0-4B60-4313-A5F2-5DD6D90DE8F5}" type="presOf" srcId="{C62BAF41-DD45-4D01-8EC0-13EAC367BF7A}" destId="{9FF48DA3-AD1F-474C-9AEE-41DF06EFD72B}" srcOrd="0" destOrd="0" presId="urn:microsoft.com/office/officeart/2005/8/layout/cycle5"/>
    <dgm:cxn modelId="{4B069FEF-2F90-4017-BBD9-E6E77F9E1D15}" srcId="{B0046C9C-D91A-4330-9A0E-53A8D861D1FD}" destId="{C62BAF41-DD45-4D01-8EC0-13EAC367BF7A}" srcOrd="2" destOrd="0" parTransId="{1815C5DE-AE58-4BB1-AE6D-45369B718BDF}" sibTransId="{84688320-6FD4-491C-8A57-AF00BA3E2D63}"/>
    <dgm:cxn modelId="{7D726760-F0E5-41FB-A538-7F071BDECB5A}" type="presOf" srcId="{F438C9AB-4E8A-4F31-B774-D1E491DD887A}" destId="{298DC619-C0C1-40FB-9C2C-6F20A5CFC634}" srcOrd="0" destOrd="0" presId="urn:microsoft.com/office/officeart/2005/8/layout/cycle5"/>
    <dgm:cxn modelId="{1AB6EA47-80B3-4484-BB6D-48CEBF8C1DC1}" srcId="{B0046C9C-D91A-4330-9A0E-53A8D861D1FD}" destId="{F9A4F8FC-CBCC-4104-850A-A1CA874DBCDC}" srcOrd="3" destOrd="0" parTransId="{B8038483-2AEF-4FB3-9671-FC084DC6892F}" sibTransId="{F438C9AB-4E8A-4F31-B774-D1E491DD887A}"/>
    <dgm:cxn modelId="{38CAF2CC-B350-45F3-849E-DA6C8E1979C1}" type="presParOf" srcId="{46E78561-A1D0-464A-B600-47B36F66D1FE}" destId="{E747CD71-62CA-4D85-9107-D3C3E32370D7}" srcOrd="0" destOrd="0" presId="urn:microsoft.com/office/officeart/2005/8/layout/cycle5"/>
    <dgm:cxn modelId="{074F0CC4-B6D0-4BF9-A234-11344BA40DFC}" type="presParOf" srcId="{46E78561-A1D0-464A-B600-47B36F66D1FE}" destId="{514AE764-9D28-4D4B-B785-12D3BE7C00A2}" srcOrd="1" destOrd="0" presId="urn:microsoft.com/office/officeart/2005/8/layout/cycle5"/>
    <dgm:cxn modelId="{BAD171FB-2EDE-4721-86F8-44CDC52427C1}" type="presParOf" srcId="{46E78561-A1D0-464A-B600-47B36F66D1FE}" destId="{E83EE632-7D24-46C2-86B4-64088D137F2F}" srcOrd="2" destOrd="0" presId="urn:microsoft.com/office/officeart/2005/8/layout/cycle5"/>
    <dgm:cxn modelId="{8949A1AD-14D7-4440-BCDF-45A8482F625F}" type="presParOf" srcId="{46E78561-A1D0-464A-B600-47B36F66D1FE}" destId="{0F45599F-E77A-4143-975B-ACF404907487}" srcOrd="3" destOrd="0" presId="urn:microsoft.com/office/officeart/2005/8/layout/cycle5"/>
    <dgm:cxn modelId="{BA19EF66-EC6D-4D99-BF3E-FB6B941697D9}" type="presParOf" srcId="{46E78561-A1D0-464A-B600-47B36F66D1FE}" destId="{23955D31-51C5-41A3-886A-7E3C98B89D23}" srcOrd="4" destOrd="0" presId="urn:microsoft.com/office/officeart/2005/8/layout/cycle5"/>
    <dgm:cxn modelId="{17890EED-0ACB-4835-9A8C-46CA49A12178}" type="presParOf" srcId="{46E78561-A1D0-464A-B600-47B36F66D1FE}" destId="{57DDC2B7-5804-4461-A271-4DEB436F8A0D}" srcOrd="5" destOrd="0" presId="urn:microsoft.com/office/officeart/2005/8/layout/cycle5"/>
    <dgm:cxn modelId="{F5D8189A-9E5E-45EE-8031-22392466276A}" type="presParOf" srcId="{46E78561-A1D0-464A-B600-47B36F66D1FE}" destId="{9FF48DA3-AD1F-474C-9AEE-41DF06EFD72B}" srcOrd="6" destOrd="0" presId="urn:microsoft.com/office/officeart/2005/8/layout/cycle5"/>
    <dgm:cxn modelId="{7D5A56C8-DAED-4006-B6B3-1392EF3AF96D}" type="presParOf" srcId="{46E78561-A1D0-464A-B600-47B36F66D1FE}" destId="{1CF6879C-B919-4704-BEA6-07B72E3CC0A6}" srcOrd="7" destOrd="0" presId="urn:microsoft.com/office/officeart/2005/8/layout/cycle5"/>
    <dgm:cxn modelId="{41D0AC85-8998-4B70-9D72-C859F97A0B46}" type="presParOf" srcId="{46E78561-A1D0-464A-B600-47B36F66D1FE}" destId="{17093D16-5E42-4EEF-9620-32F53F225692}" srcOrd="8" destOrd="0" presId="urn:microsoft.com/office/officeart/2005/8/layout/cycle5"/>
    <dgm:cxn modelId="{88B7052C-0B97-42F2-9BAA-D66837A1FF08}" type="presParOf" srcId="{46E78561-A1D0-464A-B600-47B36F66D1FE}" destId="{D3846BFB-8FFC-401E-98FE-896EB9CAB0C7}" srcOrd="9" destOrd="0" presId="urn:microsoft.com/office/officeart/2005/8/layout/cycle5"/>
    <dgm:cxn modelId="{50A25F0B-F5BB-4DC3-A112-DA992820A197}" type="presParOf" srcId="{46E78561-A1D0-464A-B600-47B36F66D1FE}" destId="{08CE1A71-CABA-4D8C-AFA5-16494A1D8E04}" srcOrd="10" destOrd="0" presId="urn:microsoft.com/office/officeart/2005/8/layout/cycle5"/>
    <dgm:cxn modelId="{D8FE3C2E-2993-44B8-88D5-199959955751}" type="presParOf" srcId="{46E78561-A1D0-464A-B600-47B36F66D1FE}" destId="{298DC619-C0C1-40FB-9C2C-6F20A5CFC634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046C9C-D91A-4330-9A0E-53A8D861D1FD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B87E8B5-C09B-4B9A-998C-0F635122B31E}">
      <dgm:prSet phldrT="[Text]" custT="1"/>
      <dgm:spPr>
        <a:xfrm>
          <a:off x="4691657" y="739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Mutation using the  formulas</a:t>
          </a:r>
        </a:p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And keeps the best</a:t>
          </a:r>
        </a:p>
      </dgm:t>
    </dgm:pt>
    <dgm:pt modelId="{A9874568-6A91-46B9-AB5D-954CFCF4483D}" type="parTrans" cxnId="{76FAB716-0960-4CEA-B23E-16A39B28A4EB}">
      <dgm:prSet/>
      <dgm:spPr/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23361086-143A-4BA3-BC2F-93C4F908085C}" type="sibTrans" cxnId="{76FAB716-0960-4CEA-B23E-16A39B28A4EB}">
      <dgm:prSet/>
      <dgm:spPr>
        <a:xfrm>
          <a:off x="3865835" y="467791"/>
          <a:ext cx="3088729" cy="3088729"/>
        </a:xfr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B6BADE40-C99F-4578-AFCD-3DA0322FDA93}">
      <dgm:prSet phldrT="[Text]" custT="1"/>
      <dgm:spPr>
        <a:xfrm>
          <a:off x="6236022" y="1545104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Recombination</a:t>
          </a:r>
        </a:p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None</a:t>
          </a:r>
        </a:p>
      </dgm:t>
    </dgm:pt>
    <dgm:pt modelId="{68304A82-803B-44A8-9C34-39995ECA459A}" type="parTrans" cxnId="{C3E6254D-2A4F-4E15-81C3-3D909E5E4AB5}">
      <dgm:prSet/>
      <dgm:spPr/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B9352CDB-EC0C-4B5F-ACD7-F5AC3C6C68C0}" type="sibTrans" cxnId="{C3E6254D-2A4F-4E15-81C3-3D909E5E4AB5}">
      <dgm:prSet/>
      <dgm:spPr>
        <a:xfrm>
          <a:off x="3865517" y="468794"/>
          <a:ext cx="3088729" cy="3088729"/>
        </a:xfrm>
        <a:solidFill>
          <a:schemeClr val="tx1"/>
        </a:solidFill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F9A4F8FC-CBCC-4104-850A-A1CA874DBCDC}">
      <dgm:prSet phldrT="[Text]" custT="1"/>
      <dgm:spPr>
        <a:xfrm>
          <a:off x="3147293" y="1545104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Selection</a:t>
          </a:r>
        </a:p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All</a:t>
          </a:r>
        </a:p>
      </dgm:t>
    </dgm:pt>
    <dgm:pt modelId="{B8038483-2AEF-4FB3-9671-FC084DC6892F}" type="parTrans" cxnId="{1AB6EA47-80B3-4484-BB6D-48CEBF8C1DC1}">
      <dgm:prSet/>
      <dgm:spPr/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F438C9AB-4E8A-4F31-B774-D1E491DD887A}" type="sibTrans" cxnId="{1AB6EA47-80B3-4484-BB6D-48CEBF8C1DC1}">
      <dgm:prSet/>
      <dgm:spPr>
        <a:xfrm>
          <a:off x="3865835" y="467791"/>
          <a:ext cx="3088729" cy="3088729"/>
        </a:xfr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C62BAF41-DD45-4D01-8EC0-13EAC367BF7A}">
      <dgm:prSet phldrT="[Text]" custT="1"/>
      <dgm:spPr>
        <a:xfrm>
          <a:off x="4691657" y="3090208"/>
          <a:ext cx="1437084" cy="934104"/>
        </a:xfr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Reinsertion</a:t>
          </a:r>
        </a:p>
        <a:p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Tournament Based</a:t>
          </a:r>
        </a:p>
      </dgm:t>
    </dgm:pt>
    <dgm:pt modelId="{84688320-6FD4-491C-8A57-AF00BA3E2D63}" type="sibTrans" cxnId="{4B069FEF-2F90-4017-BBD9-E6E77F9E1D15}">
      <dgm:prSet/>
      <dgm:spPr>
        <a:xfrm>
          <a:off x="3866153" y="468794"/>
          <a:ext cx="3088729" cy="3088729"/>
        </a:xfr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gm:spPr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1815C5DE-AE58-4BB1-AE6D-45369B718BDF}" type="parTrans" cxnId="{4B069FEF-2F90-4017-BBD9-E6E77F9E1D15}">
      <dgm:prSet/>
      <dgm:spPr/>
      <dgm:t>
        <a:bodyPr/>
        <a:lstStyle/>
        <a:p>
          <a:endParaRPr lang="en-US" sz="1600">
            <a:latin typeface="Cambria" panose="02040503050406030204" pitchFamily="18" charset="0"/>
          </a:endParaRPr>
        </a:p>
      </dgm:t>
    </dgm:pt>
    <dgm:pt modelId="{46E78561-A1D0-464A-B600-47B36F66D1FE}" type="pres">
      <dgm:prSet presAssocID="{B0046C9C-D91A-4330-9A0E-53A8D861D1F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47CD71-62CA-4D85-9107-D3C3E32370D7}" type="pres">
      <dgm:prSet presAssocID="{AB87E8B5-C09B-4B9A-998C-0F635122B31E}" presName="node" presStyleLbl="node1" presStyleIdx="0" presStyleCnt="4" custScaleX="162371" custScaleY="110231" custRadScaleRad="109079" custRadScaleInc="3717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14AE764-9D28-4D4B-B785-12D3BE7C00A2}" type="pres">
      <dgm:prSet presAssocID="{AB87E8B5-C09B-4B9A-998C-0F635122B31E}" presName="spNode" presStyleCnt="0"/>
      <dgm:spPr/>
    </dgm:pt>
    <dgm:pt modelId="{E83EE632-7D24-46C2-86B4-64088D137F2F}" type="pres">
      <dgm:prSet presAssocID="{23361086-143A-4BA3-BC2F-93C4F908085C}" presName="sibTrans" presStyleLbl="sibTrans1D1" presStyleIdx="0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2461618" y="301904"/>
              </a:moveTo>
              <a:arcTo wR="1544364" hR="1544364" stAng="18386209" swAng="1635038"/>
            </a:path>
          </a:pathLst>
        </a:custGeom>
      </dgm:spPr>
      <dgm:t>
        <a:bodyPr/>
        <a:lstStyle/>
        <a:p>
          <a:endParaRPr lang="en-US"/>
        </a:p>
      </dgm:t>
    </dgm:pt>
    <dgm:pt modelId="{0F45599F-E77A-4143-975B-ACF404907487}" type="pres">
      <dgm:prSet presAssocID="{B6BADE40-C99F-4578-AFCD-3DA0322FDA93}" presName="node" presStyleLbl="node1" presStyleIdx="1" presStyleCnt="4" custScaleX="161997" custRadScaleRad="109064" custRadScaleInc="2974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3955D31-51C5-41A3-886A-7E3C98B89D23}" type="pres">
      <dgm:prSet presAssocID="{B6BADE40-C99F-4578-AFCD-3DA0322FDA93}" presName="spNode" presStyleCnt="0"/>
      <dgm:spPr/>
    </dgm:pt>
    <dgm:pt modelId="{57DDC2B7-5804-4461-A271-4DEB436F8A0D}" type="pres">
      <dgm:prSet presAssocID="{B9352CDB-EC0C-4B5F-ACD7-F5AC3C6C68C0}" presName="sibTrans" presStyleLbl="sibTrans1D1" presStyleIdx="1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2929125" y="2228103"/>
              </a:moveTo>
              <a:arcTo wR="1544364" hR="1544364" stAng="1576697" swAng="1636010"/>
            </a:path>
          </a:pathLst>
        </a:custGeom>
      </dgm:spPr>
      <dgm:t>
        <a:bodyPr/>
        <a:lstStyle/>
        <a:p>
          <a:endParaRPr lang="en-US"/>
        </a:p>
      </dgm:t>
    </dgm:pt>
    <dgm:pt modelId="{9FF48DA3-AD1F-474C-9AEE-41DF06EFD72B}" type="pres">
      <dgm:prSet presAssocID="{C62BAF41-DD45-4D01-8EC0-13EAC367BF7A}" presName="node" presStyleLbl="node1" presStyleIdx="2" presStyleCnt="4" custScaleX="139122" custRadScaleRad="107100" custRadScaleInc="-3656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CF6879C-B919-4704-BEA6-07B72E3CC0A6}" type="pres">
      <dgm:prSet presAssocID="{C62BAF41-DD45-4D01-8EC0-13EAC367BF7A}" presName="spNode" presStyleCnt="0"/>
      <dgm:spPr/>
    </dgm:pt>
    <dgm:pt modelId="{17093D16-5E42-4EEF-9620-32F53F225692}" type="pres">
      <dgm:prSet presAssocID="{84688320-6FD4-491C-8A57-AF00BA3E2D63}" presName="sibTrans" presStyleLbl="sibTrans1D1" presStyleIdx="2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626718" y="2786535"/>
              </a:moveTo>
              <a:arcTo wR="1544364" hR="1544364" stAng="7587294" swAng="1636010"/>
            </a:path>
          </a:pathLst>
        </a:custGeom>
      </dgm:spPr>
      <dgm:t>
        <a:bodyPr/>
        <a:lstStyle/>
        <a:p>
          <a:endParaRPr lang="en-US"/>
        </a:p>
      </dgm:t>
    </dgm:pt>
    <dgm:pt modelId="{D3846BFB-8FFC-401E-98FE-896EB9CAB0C7}" type="pres">
      <dgm:prSet presAssocID="{F9A4F8FC-CBCC-4104-850A-A1CA874DBCDC}" presName="node" presStyleLbl="node1" presStyleIdx="3" presStyleCnt="4" custRadScaleRad="104081" custRadScaleInc="-3932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8CE1A71-CABA-4D8C-AFA5-16494A1D8E04}" type="pres">
      <dgm:prSet presAssocID="{F9A4F8FC-CBCC-4104-850A-A1CA874DBCDC}" presName="spNode" presStyleCnt="0"/>
      <dgm:spPr/>
    </dgm:pt>
    <dgm:pt modelId="{298DC619-C0C1-40FB-9C2C-6F20A5CFC634}" type="pres">
      <dgm:prSet presAssocID="{F438C9AB-4E8A-4F31-B774-D1E491DD887A}" presName="sibTrans" presStyleLbl="sibTrans1D1" presStyleIdx="3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160012" y="859798"/>
              </a:moveTo>
              <a:arcTo wR="1544364" hR="1544364" stAng="12378752" swAng="1635038"/>
            </a:path>
          </a:pathLst>
        </a:custGeom>
      </dgm:spPr>
      <dgm:t>
        <a:bodyPr/>
        <a:lstStyle/>
        <a:p>
          <a:endParaRPr lang="en-US"/>
        </a:p>
      </dgm:t>
    </dgm:pt>
  </dgm:ptLst>
  <dgm:cxnLst>
    <dgm:cxn modelId="{74E3C6CB-56FB-49EB-99A7-9640CDC2FE39}" type="presOf" srcId="{84688320-6FD4-491C-8A57-AF00BA3E2D63}" destId="{17093D16-5E42-4EEF-9620-32F53F225692}" srcOrd="0" destOrd="0" presId="urn:microsoft.com/office/officeart/2005/8/layout/cycle5"/>
    <dgm:cxn modelId="{26BA3E76-6DAF-4458-A225-4383A72903A8}" type="presOf" srcId="{AB87E8B5-C09B-4B9A-998C-0F635122B31E}" destId="{E747CD71-62CA-4D85-9107-D3C3E32370D7}" srcOrd="0" destOrd="0" presId="urn:microsoft.com/office/officeart/2005/8/layout/cycle5"/>
    <dgm:cxn modelId="{C3E6254D-2A4F-4E15-81C3-3D909E5E4AB5}" srcId="{B0046C9C-D91A-4330-9A0E-53A8D861D1FD}" destId="{B6BADE40-C99F-4578-AFCD-3DA0322FDA93}" srcOrd="1" destOrd="0" parTransId="{68304A82-803B-44A8-9C34-39995ECA459A}" sibTransId="{B9352CDB-EC0C-4B5F-ACD7-F5AC3C6C68C0}"/>
    <dgm:cxn modelId="{181FC4D3-47FB-4078-964D-B14CFB000A40}" type="presOf" srcId="{F9A4F8FC-CBCC-4104-850A-A1CA874DBCDC}" destId="{D3846BFB-8FFC-401E-98FE-896EB9CAB0C7}" srcOrd="0" destOrd="0" presId="urn:microsoft.com/office/officeart/2005/8/layout/cycle5"/>
    <dgm:cxn modelId="{76FAB716-0960-4CEA-B23E-16A39B28A4EB}" srcId="{B0046C9C-D91A-4330-9A0E-53A8D861D1FD}" destId="{AB87E8B5-C09B-4B9A-998C-0F635122B31E}" srcOrd="0" destOrd="0" parTransId="{A9874568-6A91-46B9-AB5D-954CFCF4483D}" sibTransId="{23361086-143A-4BA3-BC2F-93C4F908085C}"/>
    <dgm:cxn modelId="{9125E18F-E3BB-4D80-B69F-551E9EB22C8E}" type="presOf" srcId="{B9352CDB-EC0C-4B5F-ACD7-F5AC3C6C68C0}" destId="{57DDC2B7-5804-4461-A271-4DEB436F8A0D}" srcOrd="0" destOrd="0" presId="urn:microsoft.com/office/officeart/2005/8/layout/cycle5"/>
    <dgm:cxn modelId="{330246AB-D5A7-4C0C-B2B0-07058CFEEFAB}" type="presOf" srcId="{F438C9AB-4E8A-4F31-B774-D1E491DD887A}" destId="{298DC619-C0C1-40FB-9C2C-6F20A5CFC634}" srcOrd="0" destOrd="0" presId="urn:microsoft.com/office/officeart/2005/8/layout/cycle5"/>
    <dgm:cxn modelId="{5C72746A-A62F-4B37-B1FC-15FE0A622D03}" type="presOf" srcId="{B0046C9C-D91A-4330-9A0E-53A8D861D1FD}" destId="{46E78561-A1D0-464A-B600-47B36F66D1FE}" srcOrd="0" destOrd="0" presId="urn:microsoft.com/office/officeart/2005/8/layout/cycle5"/>
    <dgm:cxn modelId="{2E88ECF2-241A-4254-BF1F-60DE525389EA}" type="presOf" srcId="{C62BAF41-DD45-4D01-8EC0-13EAC367BF7A}" destId="{9FF48DA3-AD1F-474C-9AEE-41DF06EFD72B}" srcOrd="0" destOrd="0" presId="urn:microsoft.com/office/officeart/2005/8/layout/cycle5"/>
    <dgm:cxn modelId="{FA698094-9045-45F9-83EA-F4BA94715407}" type="presOf" srcId="{B6BADE40-C99F-4578-AFCD-3DA0322FDA93}" destId="{0F45599F-E77A-4143-975B-ACF404907487}" srcOrd="0" destOrd="0" presId="urn:microsoft.com/office/officeart/2005/8/layout/cycle5"/>
    <dgm:cxn modelId="{4B069FEF-2F90-4017-BBD9-E6E77F9E1D15}" srcId="{B0046C9C-D91A-4330-9A0E-53A8D861D1FD}" destId="{C62BAF41-DD45-4D01-8EC0-13EAC367BF7A}" srcOrd="2" destOrd="0" parTransId="{1815C5DE-AE58-4BB1-AE6D-45369B718BDF}" sibTransId="{84688320-6FD4-491C-8A57-AF00BA3E2D63}"/>
    <dgm:cxn modelId="{75833148-A3C1-46F1-9865-9D5B37808A8D}" type="presOf" srcId="{23361086-143A-4BA3-BC2F-93C4F908085C}" destId="{E83EE632-7D24-46C2-86B4-64088D137F2F}" srcOrd="0" destOrd="0" presId="urn:microsoft.com/office/officeart/2005/8/layout/cycle5"/>
    <dgm:cxn modelId="{1AB6EA47-80B3-4484-BB6D-48CEBF8C1DC1}" srcId="{B0046C9C-D91A-4330-9A0E-53A8D861D1FD}" destId="{F9A4F8FC-CBCC-4104-850A-A1CA874DBCDC}" srcOrd="3" destOrd="0" parTransId="{B8038483-2AEF-4FB3-9671-FC084DC6892F}" sibTransId="{F438C9AB-4E8A-4F31-B774-D1E491DD887A}"/>
    <dgm:cxn modelId="{883F196E-8466-43AD-B201-7BC6DC56DC35}" type="presParOf" srcId="{46E78561-A1D0-464A-B600-47B36F66D1FE}" destId="{E747CD71-62CA-4D85-9107-D3C3E32370D7}" srcOrd="0" destOrd="0" presId="urn:microsoft.com/office/officeart/2005/8/layout/cycle5"/>
    <dgm:cxn modelId="{8C9B7E37-9A6F-48F2-B518-3ED303452FDF}" type="presParOf" srcId="{46E78561-A1D0-464A-B600-47B36F66D1FE}" destId="{514AE764-9D28-4D4B-B785-12D3BE7C00A2}" srcOrd="1" destOrd="0" presId="urn:microsoft.com/office/officeart/2005/8/layout/cycle5"/>
    <dgm:cxn modelId="{025CB246-3C6A-4280-A664-44F0287EA550}" type="presParOf" srcId="{46E78561-A1D0-464A-B600-47B36F66D1FE}" destId="{E83EE632-7D24-46C2-86B4-64088D137F2F}" srcOrd="2" destOrd="0" presId="urn:microsoft.com/office/officeart/2005/8/layout/cycle5"/>
    <dgm:cxn modelId="{A8FA370E-D558-4DB2-83DD-204AC88CB7CA}" type="presParOf" srcId="{46E78561-A1D0-464A-B600-47B36F66D1FE}" destId="{0F45599F-E77A-4143-975B-ACF404907487}" srcOrd="3" destOrd="0" presId="urn:microsoft.com/office/officeart/2005/8/layout/cycle5"/>
    <dgm:cxn modelId="{F4917F90-678E-449D-84E7-0ACB2C1B1145}" type="presParOf" srcId="{46E78561-A1D0-464A-B600-47B36F66D1FE}" destId="{23955D31-51C5-41A3-886A-7E3C98B89D23}" srcOrd="4" destOrd="0" presId="urn:microsoft.com/office/officeart/2005/8/layout/cycle5"/>
    <dgm:cxn modelId="{CC296AD3-41E1-4BAF-B698-FFCF25D146DE}" type="presParOf" srcId="{46E78561-A1D0-464A-B600-47B36F66D1FE}" destId="{57DDC2B7-5804-4461-A271-4DEB436F8A0D}" srcOrd="5" destOrd="0" presId="urn:microsoft.com/office/officeart/2005/8/layout/cycle5"/>
    <dgm:cxn modelId="{EE7F5E4F-4D37-4DAB-8D6A-8E606E21E521}" type="presParOf" srcId="{46E78561-A1D0-464A-B600-47B36F66D1FE}" destId="{9FF48DA3-AD1F-474C-9AEE-41DF06EFD72B}" srcOrd="6" destOrd="0" presId="urn:microsoft.com/office/officeart/2005/8/layout/cycle5"/>
    <dgm:cxn modelId="{7C46B6CD-AA1F-460C-9E1D-3431768C2536}" type="presParOf" srcId="{46E78561-A1D0-464A-B600-47B36F66D1FE}" destId="{1CF6879C-B919-4704-BEA6-07B72E3CC0A6}" srcOrd="7" destOrd="0" presId="urn:microsoft.com/office/officeart/2005/8/layout/cycle5"/>
    <dgm:cxn modelId="{6DBC7D8F-E1AC-4BCB-AA97-C6C1CE412428}" type="presParOf" srcId="{46E78561-A1D0-464A-B600-47B36F66D1FE}" destId="{17093D16-5E42-4EEF-9620-32F53F225692}" srcOrd="8" destOrd="0" presId="urn:microsoft.com/office/officeart/2005/8/layout/cycle5"/>
    <dgm:cxn modelId="{FB04AC07-0A1D-4989-A3A0-9325F3F0C66C}" type="presParOf" srcId="{46E78561-A1D0-464A-B600-47B36F66D1FE}" destId="{D3846BFB-8FFC-401E-98FE-896EB9CAB0C7}" srcOrd="9" destOrd="0" presId="urn:microsoft.com/office/officeart/2005/8/layout/cycle5"/>
    <dgm:cxn modelId="{F41D1830-39DD-415C-BD81-BDFD66013EA3}" type="presParOf" srcId="{46E78561-A1D0-464A-B600-47B36F66D1FE}" destId="{08CE1A71-CABA-4D8C-AFA5-16494A1D8E04}" srcOrd="10" destOrd="0" presId="urn:microsoft.com/office/officeart/2005/8/layout/cycle5"/>
    <dgm:cxn modelId="{83B031D8-A558-4A8B-861E-7AB8488EE03C}" type="presParOf" srcId="{46E78561-A1D0-464A-B600-47B36F66D1FE}" destId="{298DC619-C0C1-40FB-9C2C-6F20A5CFC634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7CD71-62CA-4D85-9107-D3C3E32370D7}">
      <dsp:nvSpPr>
        <dsp:cNvPr id="0" name=""/>
        <dsp:cNvSpPr/>
      </dsp:nvSpPr>
      <dsp:spPr>
        <a:xfrm>
          <a:off x="1596215" y="-79699"/>
          <a:ext cx="1248381" cy="811447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Mutation using the  formulas</a:t>
          </a:r>
        </a:p>
      </dsp:txBody>
      <dsp:txXfrm>
        <a:off x="1635827" y="-40087"/>
        <a:ext cx="1169157" cy="732223"/>
      </dsp:txXfrm>
    </dsp:sp>
    <dsp:sp modelId="{E83EE632-7D24-46C2-86B4-64088D137F2F}">
      <dsp:nvSpPr>
        <dsp:cNvPr id="0" name=""/>
        <dsp:cNvSpPr/>
      </dsp:nvSpPr>
      <dsp:spPr>
        <a:xfrm>
          <a:off x="848898" y="404309"/>
          <a:ext cx="2682670" cy="2682670"/>
        </a:xfrm>
        <a:custGeom>
          <a:avLst/>
          <a:gdLst/>
          <a:ahLst/>
          <a:cxnLst/>
          <a:rect l="0" t="0" r="0" b="0"/>
          <a:pathLst>
            <a:path>
              <a:moveTo>
                <a:pt x="2461618" y="301904"/>
              </a:moveTo>
              <a:arcTo wR="1544364" hR="1544364" stAng="18386209" swAng="1635038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5599F-E77A-4143-975B-ACF404907487}">
      <dsp:nvSpPr>
        <dsp:cNvPr id="0" name=""/>
        <dsp:cNvSpPr/>
      </dsp:nvSpPr>
      <dsp:spPr>
        <a:xfrm>
          <a:off x="2609939" y="1294533"/>
          <a:ext cx="1767945" cy="811447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Recombination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None</a:t>
          </a:r>
        </a:p>
      </dsp:txBody>
      <dsp:txXfrm>
        <a:off x="2649551" y="1334145"/>
        <a:ext cx="1688721" cy="732223"/>
      </dsp:txXfrm>
    </dsp:sp>
    <dsp:sp modelId="{57DDC2B7-5804-4461-A271-4DEB436F8A0D}">
      <dsp:nvSpPr>
        <dsp:cNvPr id="0" name=""/>
        <dsp:cNvSpPr/>
      </dsp:nvSpPr>
      <dsp:spPr>
        <a:xfrm>
          <a:off x="863331" y="190762"/>
          <a:ext cx="2682670" cy="2682670"/>
        </a:xfrm>
        <a:custGeom>
          <a:avLst/>
          <a:gdLst/>
          <a:ahLst/>
          <a:cxnLst/>
          <a:rect l="0" t="0" r="0" b="0"/>
          <a:pathLst>
            <a:path>
              <a:moveTo>
                <a:pt x="2929125" y="2228103"/>
              </a:moveTo>
              <a:arcTo wR="1544364" hR="1544364" stAng="1576697" swAng="163601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48DA3-AD1F-474C-9AEE-41DF06EFD72B}">
      <dsp:nvSpPr>
        <dsp:cNvPr id="0" name=""/>
        <dsp:cNvSpPr/>
      </dsp:nvSpPr>
      <dsp:spPr>
        <a:xfrm>
          <a:off x="1451822" y="2354765"/>
          <a:ext cx="1525559" cy="1250189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Reinsertion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Tournament Based</a:t>
          </a:r>
        </a:p>
      </dsp:txBody>
      <dsp:txXfrm>
        <a:off x="1512851" y="2415794"/>
        <a:ext cx="1403501" cy="1128131"/>
      </dsp:txXfrm>
    </dsp:sp>
    <dsp:sp modelId="{17093D16-5E42-4EEF-9620-32F53F225692}">
      <dsp:nvSpPr>
        <dsp:cNvPr id="0" name=""/>
        <dsp:cNvSpPr/>
      </dsp:nvSpPr>
      <dsp:spPr>
        <a:xfrm>
          <a:off x="721456" y="309168"/>
          <a:ext cx="2682670" cy="2682670"/>
        </a:xfrm>
        <a:custGeom>
          <a:avLst/>
          <a:gdLst/>
          <a:ahLst/>
          <a:cxnLst/>
          <a:rect l="0" t="0" r="0" b="0"/>
          <a:pathLst>
            <a:path>
              <a:moveTo>
                <a:pt x="626718" y="2786535"/>
              </a:moveTo>
              <a:arcTo wR="1544364" hR="1544364" stAng="7587294" swAng="163601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46BFB-8FFC-401E-98FE-896EB9CAB0C7}">
      <dsp:nvSpPr>
        <dsp:cNvPr id="0" name=""/>
        <dsp:cNvSpPr/>
      </dsp:nvSpPr>
      <dsp:spPr>
        <a:xfrm>
          <a:off x="93525" y="1232801"/>
          <a:ext cx="1248381" cy="811447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Selection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All</a:t>
          </a:r>
        </a:p>
      </dsp:txBody>
      <dsp:txXfrm>
        <a:off x="133137" y="1272413"/>
        <a:ext cx="1169157" cy="732223"/>
      </dsp:txXfrm>
    </dsp:sp>
    <dsp:sp modelId="{298DC619-C0C1-40FB-9C2C-6F20A5CFC634}">
      <dsp:nvSpPr>
        <dsp:cNvPr id="0" name=""/>
        <dsp:cNvSpPr/>
      </dsp:nvSpPr>
      <dsp:spPr>
        <a:xfrm>
          <a:off x="710205" y="320138"/>
          <a:ext cx="2682670" cy="2682670"/>
        </a:xfrm>
        <a:custGeom>
          <a:avLst/>
          <a:gdLst/>
          <a:ahLst/>
          <a:cxnLst/>
          <a:rect l="0" t="0" r="0" b="0"/>
          <a:pathLst>
            <a:path>
              <a:moveTo>
                <a:pt x="160012" y="859798"/>
              </a:moveTo>
              <a:arcTo wR="1544364" hR="1544364" stAng="12378752" swAng="1635038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7CD71-62CA-4D85-9107-D3C3E32370D7}">
      <dsp:nvSpPr>
        <dsp:cNvPr id="0" name=""/>
        <dsp:cNvSpPr/>
      </dsp:nvSpPr>
      <dsp:spPr>
        <a:xfrm>
          <a:off x="1556980" y="13038"/>
          <a:ext cx="1237789" cy="80456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Mutation using the  formulas</a:t>
          </a:r>
        </a:p>
      </dsp:txBody>
      <dsp:txXfrm>
        <a:off x="1596256" y="52314"/>
        <a:ext cx="1159237" cy="726011"/>
      </dsp:txXfrm>
    </dsp:sp>
    <dsp:sp modelId="{E83EE632-7D24-46C2-86B4-64088D137F2F}">
      <dsp:nvSpPr>
        <dsp:cNvPr id="0" name=""/>
        <dsp:cNvSpPr/>
      </dsp:nvSpPr>
      <dsp:spPr>
        <a:xfrm>
          <a:off x="597014" y="356240"/>
          <a:ext cx="2661517" cy="2661517"/>
        </a:xfrm>
        <a:custGeom>
          <a:avLst/>
          <a:gdLst/>
          <a:ahLst/>
          <a:cxnLst/>
          <a:rect l="0" t="0" r="0" b="0"/>
          <a:pathLst>
            <a:path>
              <a:moveTo>
                <a:pt x="2461618" y="301904"/>
              </a:moveTo>
              <a:arcTo wR="1544364" hR="1544364" stAng="18386209" swAng="1635038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5599F-E77A-4143-975B-ACF404907487}">
      <dsp:nvSpPr>
        <dsp:cNvPr id="0" name=""/>
        <dsp:cNvSpPr/>
      </dsp:nvSpPr>
      <dsp:spPr>
        <a:xfrm>
          <a:off x="2247983" y="1365427"/>
          <a:ext cx="2048380" cy="80456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Recombination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None</a:t>
          </a:r>
        </a:p>
      </dsp:txBody>
      <dsp:txXfrm>
        <a:off x="2287259" y="1404703"/>
        <a:ext cx="1969828" cy="726011"/>
      </dsp:txXfrm>
    </dsp:sp>
    <dsp:sp modelId="{57DDC2B7-5804-4461-A271-4DEB436F8A0D}">
      <dsp:nvSpPr>
        <dsp:cNvPr id="0" name=""/>
        <dsp:cNvSpPr/>
      </dsp:nvSpPr>
      <dsp:spPr>
        <a:xfrm>
          <a:off x="643095" y="313670"/>
          <a:ext cx="2661517" cy="2661517"/>
        </a:xfrm>
        <a:custGeom>
          <a:avLst/>
          <a:gdLst/>
          <a:ahLst/>
          <a:cxnLst/>
          <a:rect l="0" t="0" r="0" b="0"/>
          <a:pathLst>
            <a:path>
              <a:moveTo>
                <a:pt x="2929125" y="2228103"/>
              </a:moveTo>
              <a:arcTo wR="1544364" hR="1544364" stAng="1576697" swAng="163601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48DA3-AD1F-474C-9AEE-41DF06EFD72B}">
      <dsp:nvSpPr>
        <dsp:cNvPr id="0" name=""/>
        <dsp:cNvSpPr/>
      </dsp:nvSpPr>
      <dsp:spPr>
        <a:xfrm>
          <a:off x="1375381" y="2583433"/>
          <a:ext cx="1497947" cy="80456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Reinsertion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Tournament Based</a:t>
          </a:r>
        </a:p>
      </dsp:txBody>
      <dsp:txXfrm>
        <a:off x="1414657" y="2622709"/>
        <a:ext cx="1419395" cy="726011"/>
      </dsp:txXfrm>
    </dsp:sp>
    <dsp:sp modelId="{17093D16-5E42-4EEF-9620-32F53F225692}">
      <dsp:nvSpPr>
        <dsp:cNvPr id="0" name=""/>
        <dsp:cNvSpPr/>
      </dsp:nvSpPr>
      <dsp:spPr>
        <a:xfrm>
          <a:off x="617060" y="305647"/>
          <a:ext cx="2661517" cy="2661517"/>
        </a:xfrm>
        <a:custGeom>
          <a:avLst/>
          <a:gdLst/>
          <a:ahLst/>
          <a:cxnLst/>
          <a:rect l="0" t="0" r="0" b="0"/>
          <a:pathLst>
            <a:path>
              <a:moveTo>
                <a:pt x="626718" y="2786535"/>
              </a:moveTo>
              <a:arcTo wR="1544364" hR="1544364" stAng="7587294" swAng="163601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46BFB-8FFC-401E-98FE-896EB9CAB0C7}">
      <dsp:nvSpPr>
        <dsp:cNvPr id="0" name=""/>
        <dsp:cNvSpPr/>
      </dsp:nvSpPr>
      <dsp:spPr>
        <a:xfrm>
          <a:off x="33037" y="1330924"/>
          <a:ext cx="1237789" cy="80456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Selection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All</a:t>
          </a:r>
        </a:p>
      </dsp:txBody>
      <dsp:txXfrm>
        <a:off x="72313" y="1370200"/>
        <a:ext cx="1159237" cy="726011"/>
      </dsp:txXfrm>
    </dsp:sp>
    <dsp:sp modelId="{298DC619-C0C1-40FB-9C2C-6F20A5CFC634}">
      <dsp:nvSpPr>
        <dsp:cNvPr id="0" name=""/>
        <dsp:cNvSpPr/>
      </dsp:nvSpPr>
      <dsp:spPr>
        <a:xfrm>
          <a:off x="652384" y="401016"/>
          <a:ext cx="2661517" cy="2661517"/>
        </a:xfrm>
        <a:custGeom>
          <a:avLst/>
          <a:gdLst/>
          <a:ahLst/>
          <a:cxnLst/>
          <a:rect l="0" t="0" r="0" b="0"/>
          <a:pathLst>
            <a:path>
              <a:moveTo>
                <a:pt x="160012" y="859798"/>
              </a:moveTo>
              <a:arcTo wR="1544364" hR="1544364" stAng="12378752" swAng="1635038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7CD71-62CA-4D85-9107-D3C3E32370D7}">
      <dsp:nvSpPr>
        <dsp:cNvPr id="0" name=""/>
        <dsp:cNvSpPr/>
      </dsp:nvSpPr>
      <dsp:spPr>
        <a:xfrm>
          <a:off x="1334903" y="-18708"/>
          <a:ext cx="2009961" cy="886944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Mutation using the  formulas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And keeps the best</a:t>
          </a:r>
        </a:p>
      </dsp:txBody>
      <dsp:txXfrm>
        <a:off x="1378200" y="24589"/>
        <a:ext cx="1923367" cy="800350"/>
      </dsp:txXfrm>
    </dsp:sp>
    <dsp:sp modelId="{E83EE632-7D24-46C2-86B4-64088D137F2F}">
      <dsp:nvSpPr>
        <dsp:cNvPr id="0" name=""/>
        <dsp:cNvSpPr/>
      </dsp:nvSpPr>
      <dsp:spPr>
        <a:xfrm>
          <a:off x="870314" y="525414"/>
          <a:ext cx="2656507" cy="2656507"/>
        </a:xfrm>
        <a:custGeom>
          <a:avLst/>
          <a:gdLst/>
          <a:ahLst/>
          <a:cxnLst/>
          <a:rect l="0" t="0" r="0" b="0"/>
          <a:pathLst>
            <a:path>
              <a:moveTo>
                <a:pt x="2461618" y="301904"/>
              </a:moveTo>
              <a:arcTo wR="1544364" hR="1544364" stAng="18386209" swAng="1635038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5599F-E77A-4143-975B-ACF404907487}">
      <dsp:nvSpPr>
        <dsp:cNvPr id="0" name=""/>
        <dsp:cNvSpPr/>
      </dsp:nvSpPr>
      <dsp:spPr>
        <a:xfrm>
          <a:off x="2488077" y="1575421"/>
          <a:ext cx="2005332" cy="80462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Recombination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None</a:t>
          </a:r>
        </a:p>
      </dsp:txBody>
      <dsp:txXfrm>
        <a:off x="2527355" y="1614699"/>
        <a:ext cx="1926776" cy="726067"/>
      </dsp:txXfrm>
    </dsp:sp>
    <dsp:sp modelId="{57DDC2B7-5804-4461-A271-4DEB436F8A0D}">
      <dsp:nvSpPr>
        <dsp:cNvPr id="0" name=""/>
        <dsp:cNvSpPr/>
      </dsp:nvSpPr>
      <dsp:spPr>
        <a:xfrm>
          <a:off x="978720" y="249493"/>
          <a:ext cx="2656507" cy="2656507"/>
        </a:xfrm>
        <a:custGeom>
          <a:avLst/>
          <a:gdLst/>
          <a:ahLst/>
          <a:cxnLst/>
          <a:rect l="0" t="0" r="0" b="0"/>
          <a:pathLst>
            <a:path>
              <a:moveTo>
                <a:pt x="2929125" y="2228103"/>
              </a:moveTo>
              <a:arcTo wR="1544364" hR="1544364" stAng="1576697" swAng="163601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48DA3-AD1F-474C-9AEE-41DF06EFD72B}">
      <dsp:nvSpPr>
        <dsp:cNvPr id="0" name=""/>
        <dsp:cNvSpPr/>
      </dsp:nvSpPr>
      <dsp:spPr>
        <a:xfrm>
          <a:off x="1469242" y="2678959"/>
          <a:ext cx="1722166" cy="80462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Reinsertion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Tournament Based</a:t>
          </a:r>
        </a:p>
      </dsp:txBody>
      <dsp:txXfrm>
        <a:off x="1508520" y="2718237"/>
        <a:ext cx="1643610" cy="726067"/>
      </dsp:txXfrm>
    </dsp:sp>
    <dsp:sp modelId="{17093D16-5E42-4EEF-9620-32F53F225692}">
      <dsp:nvSpPr>
        <dsp:cNvPr id="0" name=""/>
        <dsp:cNvSpPr/>
      </dsp:nvSpPr>
      <dsp:spPr>
        <a:xfrm>
          <a:off x="669566" y="426448"/>
          <a:ext cx="2656507" cy="2656507"/>
        </a:xfrm>
        <a:custGeom>
          <a:avLst/>
          <a:gdLst/>
          <a:ahLst/>
          <a:cxnLst/>
          <a:rect l="0" t="0" r="0" b="0"/>
          <a:pathLst>
            <a:path>
              <a:moveTo>
                <a:pt x="626718" y="2786535"/>
              </a:moveTo>
              <a:arcTo wR="1544364" hR="1544364" stAng="7587294" swAng="163601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46BFB-8FFC-401E-98FE-896EB9CAB0C7}">
      <dsp:nvSpPr>
        <dsp:cNvPr id="0" name=""/>
        <dsp:cNvSpPr/>
      </dsp:nvSpPr>
      <dsp:spPr>
        <a:xfrm>
          <a:off x="87438" y="1633375"/>
          <a:ext cx="1237882" cy="80462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Selection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 panose="02040503050406030204" pitchFamily="18" charset="0"/>
              <a:ea typeface="+mn-ea"/>
              <a:cs typeface="+mn-cs"/>
            </a:rPr>
            <a:t>All</a:t>
          </a:r>
        </a:p>
      </dsp:txBody>
      <dsp:txXfrm>
        <a:off x="126716" y="1672653"/>
        <a:ext cx="1159326" cy="726067"/>
      </dsp:txXfrm>
    </dsp:sp>
    <dsp:sp modelId="{298DC619-C0C1-40FB-9C2C-6F20A5CFC634}">
      <dsp:nvSpPr>
        <dsp:cNvPr id="0" name=""/>
        <dsp:cNvSpPr/>
      </dsp:nvSpPr>
      <dsp:spPr>
        <a:xfrm>
          <a:off x="677068" y="423556"/>
          <a:ext cx="2656507" cy="2656507"/>
        </a:xfrm>
        <a:custGeom>
          <a:avLst/>
          <a:gdLst/>
          <a:ahLst/>
          <a:cxnLst/>
          <a:rect l="0" t="0" r="0" b="0"/>
          <a:pathLst>
            <a:path>
              <a:moveTo>
                <a:pt x="160012" y="859798"/>
              </a:moveTo>
              <a:arcTo wR="1544364" hR="1544364" stAng="12378752" swAng="1635038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AFD71-A531-4B07-B141-B21445C9E8F3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A73E0-3732-459D-9DD4-923F9EB16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75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03C0F-0E03-409D-9FB6-B2285AE24EC3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77D05-5545-491B-853B-6B1781FD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53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4F37EA1-8839-4FFC-91B9-4FAE99CD02C2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C6A0E-7975-4A7D-BD49-6D8F412B1825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61C68F-1E02-40A8-9354-702A65897D48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DFBDE-52DF-4DE6-AC93-61BDEE7D2C21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85B54D6-F736-47EB-BA61-B0721081645B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A0F33-60C4-4036-9C09-9B21316BD9A0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9EC5-6D8C-4E77-B11B-C4BA85D9F709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B368-FDC6-4B43-B091-91E22A762960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358B-B66D-4AE6-9C14-BE29F6E44ED4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67D220-FAB3-477B-8E63-677A691D0057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87CB-1ACB-4D57-8C21-284A4FF1BDDC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B652D61-76F0-4190-AEC8-54F257656272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459" y="811424"/>
            <a:ext cx="11515015" cy="599363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Ahsanullah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University Of Science &amp;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578" y="1541856"/>
            <a:ext cx="11299896" cy="464993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And Implementation Of Hybrid Evolutionary Algorithms: A case study with Differential Evolution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variants</a:t>
            </a:r>
          </a:p>
          <a:p>
            <a:pPr algn="ctr"/>
            <a:endParaRPr lang="en-US" sz="28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Supervised by</a:t>
            </a:r>
          </a:p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Dr. Mohammad </a:t>
            </a:r>
            <a:r>
              <a:rPr lang="en-US" sz="2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Shafiul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Alam</a:t>
            </a:r>
            <a:endParaRPr lang="en-US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defRPr/>
            </a:pPr>
            <a:r>
              <a:rPr lang="en-US" sz="280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AssOC.</a:t>
            </a:r>
            <a:r>
              <a:rPr lang="en-US" sz="28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Prof., Dept. of CSE, </a:t>
            </a:r>
            <a:r>
              <a:rPr lang="en-US" sz="2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Ahsanullah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Univ. of Sc. &amp; Tech</a:t>
            </a:r>
            <a:r>
              <a:rPr lang="en-US" sz="2800" b="1" dirty="0">
                <a:solidFill>
                  <a:srgbClr val="FFFF00"/>
                </a:solidFill>
              </a:rPr>
              <a:t>.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1138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88647"/>
            <a:ext cx="11029616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Continuous Optimization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: Benchmark Problems</a:t>
            </a:r>
            <a:endParaRPr lang="en-US" sz="3600" b="1" dirty="0"/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08" r="5808"/>
          <a:stretch>
            <a:fillRect/>
          </a:stretch>
        </p:blipFill>
        <p:spPr>
          <a:xfrm>
            <a:off x="6932223" y="2581101"/>
            <a:ext cx="4678585" cy="3244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61554" y="2581101"/>
                <a:ext cx="6096000" cy="31024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3000" b="1" i="1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Rastrigin</a:t>
                </a:r>
                <a:r>
                  <a:rPr lang="en-US" sz="2800" b="1" i="1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US" sz="2800" b="1" i="1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  <a:endParaRPr lang="en-US" sz="2800" b="1" i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Dimensionality = </a:t>
                </a:r>
                <a:r>
                  <a:rPr lang="en-US" sz="28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n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 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Search Space [‒5.12, 5.12]</a:t>
                </a:r>
                <a:r>
                  <a:rPr lang="en-US" sz="2800" i="1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r>
                  <a:rPr lang="en-US" sz="2800" dirty="0">
                    <a:solidFill>
                      <a:srgbClr val="82FAA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  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</m:e>
                      </m:nary>
                      <m:sSubSup>
                        <m:sSub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+10]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4" y="2581101"/>
                <a:ext cx="6096000" cy="3102452"/>
              </a:xfrm>
              <a:prstGeom prst="rect">
                <a:avLst/>
              </a:prstGeom>
              <a:blipFill>
                <a:blip r:embed="rId3"/>
                <a:stretch>
                  <a:fillRect l="-2400" t="-2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 smtClean="0"/>
              <a:t>9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1621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384656"/>
                <a:ext cx="11029616" cy="1013800"/>
              </a:xfrm>
            </p:spPr>
            <p:txBody>
              <a:bodyPr/>
              <a:lstStyle/>
              <a:p>
                <a:pPr algn="ctr"/>
                <a:r>
                  <a:rPr lang="en-US" dirty="0"/>
                  <a:t> </a:t>
                </a:r>
                <a:r>
                  <a:rPr lang="en-US" sz="36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Rastrigin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3846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130425"/>
            <a:ext cx="7099300" cy="42440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99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5572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68492" y="3465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Rastrigin(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68492" y="3465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14" y="2105025"/>
            <a:ext cx="7173286" cy="443711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100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6259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59233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Rastrigin(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59233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405794"/>
              </p:ext>
            </p:extLst>
          </p:nvPr>
        </p:nvGraphicFramePr>
        <p:xfrm>
          <a:off x="581025" y="2181225"/>
          <a:ext cx="11029950" cy="287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956095632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641895896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415300615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49690309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34277044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850285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DE/best/1/bin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DE/rand/1/bin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Best to </a:t>
                      </a:r>
                      <a:r>
                        <a:rPr lang="en-US" sz="2000" dirty="0" smtClean="0">
                          <a:effectLst/>
                        </a:rPr>
                        <a:t>Rand 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Migration 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147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9.86e+003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1.49e-006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1.39e-004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1.06e-014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6596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4.97e-014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6.20e+004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9.97e-003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1.84e-001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8.03e-008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74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5.57e-010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1.47e+005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1.88e-001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6.83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1.11e-006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604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1.85e-006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1.99e+005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5.50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1.42e+002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5.66e-004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6796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4.89e-003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5.75e+005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2.77e+002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2.07e+003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9.79e-001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421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1.15e+006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1.20e+004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7.19e+003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2.68e+002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162775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101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44634" y="5350225"/>
                <a:ext cx="1102978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Table 23: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of </a:t>
                </a:r>
                <a:r>
                  <a:rPr lang="en-US" b="1" i="1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Rastrigin</a:t>
                </a:r>
                <a:r>
                  <a:rPr lang="en-US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by DE variants between DE/best/1/bin and DE/rand/1/bin Hybrid using island model on different number of generations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4" y="5350225"/>
                <a:ext cx="11029783" cy="646331"/>
              </a:xfrm>
              <a:prstGeom prst="rect">
                <a:avLst/>
              </a:prstGeom>
              <a:blipFill>
                <a:blip r:embed="rId3"/>
                <a:stretch>
                  <a:fillRect t="-6604" r="-221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1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465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Rastrigin(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465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102</a:t>
            </a:r>
            <a:endParaRPr lang="en-US" sz="16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1961030"/>
            <a:ext cx="7761514" cy="4477797"/>
          </a:xfrm>
        </p:spPr>
      </p:pic>
    </p:spTree>
    <p:extLst>
      <p:ext uri="{BB962C8B-B14F-4D97-AF65-F5344CB8AC3E}">
        <p14:creationId xmlns:p14="http://schemas.microsoft.com/office/powerpoint/2010/main" val="7893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338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Rastrigin(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338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103</a:t>
            </a:r>
            <a:endParaRPr lang="en-US" sz="16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85" y="2190133"/>
            <a:ext cx="7445829" cy="4131129"/>
          </a:xfrm>
        </p:spPr>
      </p:pic>
    </p:spTree>
    <p:extLst>
      <p:ext uri="{BB962C8B-B14F-4D97-AF65-F5344CB8AC3E}">
        <p14:creationId xmlns:p14="http://schemas.microsoft.com/office/powerpoint/2010/main" val="20045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7599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Griewank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latin typeface="Cambria Math"/>
                            <a:ea typeface="Cambria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75996"/>
                <a:ext cx="11029616" cy="1013800"/>
              </a:xfrm>
              <a:blipFill>
                <a:blip r:embed="rId2"/>
                <a:stretch>
                  <a:fillRect b="-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581025" y="2181225"/>
          <a:ext cx="11029950" cy="287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884529958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47111608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174824366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849063817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81364764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036311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DE/best/1/</a:t>
                      </a:r>
                      <a:r>
                        <a:rPr lang="en-US" sz="2000" dirty="0" err="1">
                          <a:effectLst/>
                        </a:rPr>
                        <a:t>exp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DE/rand/1/exp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Best to </a:t>
                      </a:r>
                      <a:r>
                        <a:rPr lang="en-US" sz="2000" dirty="0" smtClean="0">
                          <a:effectLst/>
                        </a:rPr>
                        <a:t>Rand 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Migration 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950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2.09e-004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3.44e-11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7.06e-012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55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1.02e-010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5.07e-002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6.01e-006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5.06e-005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783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4.03e-008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2.31e-001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4.18e-004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1.36e-004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2.61e-016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857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3.24e-005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9.33e-001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1.18e-002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2.91e-009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4580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1.71e-002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2.78e-001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5.53e-001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1.36e-005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866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1.06e+001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1.17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2.05e-001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999916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104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65121" y="5305465"/>
                <a:ext cx="11165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Table 24: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of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Griewank function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𝟏𝟒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by DE variants between DE/best/1/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exp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DE/rand/1/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exp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Hybrid using island model on different number of generations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21" y="5305465"/>
                <a:ext cx="11165325" cy="923330"/>
              </a:xfrm>
              <a:prstGeom prst="rect">
                <a:avLst/>
              </a:prstGeom>
              <a:blipFill>
                <a:blip r:embed="rId3"/>
                <a:stretch>
                  <a:fillRect l="-382" t="-3947" r="-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85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98609" y="401710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Griewank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8609" y="401710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77" y="2050596"/>
            <a:ext cx="7498080" cy="4456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105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391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72632" y="349459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Griewank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2632" y="349459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2" y="2024471"/>
            <a:ext cx="7485017" cy="444062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106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4325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42783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Griewank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latin typeface="Cambria Math"/>
                            <a:ea typeface="Cambria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42783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581025" y="2181225"/>
          <a:ext cx="110299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249226424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345382178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185156475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292506919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14409665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21213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33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779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77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4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26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2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41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97351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781093"/>
          </a:xfrm>
        </p:spPr>
        <p:txBody>
          <a:bodyPr/>
          <a:lstStyle/>
          <a:p>
            <a:r>
              <a:rPr lang="en-US" sz="1600" b="1" dirty="0" smtClean="0"/>
              <a:t>107</a:t>
            </a:r>
            <a:endParaRPr lang="en-US" sz="1600" b="1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81025" y="2181225"/>
          <a:ext cx="11029950" cy="287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956095632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641895896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415300615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49690309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34277044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850285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DE/best/1/bin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DE/rand/1/bin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Best to </a:t>
                      </a:r>
                      <a:r>
                        <a:rPr lang="en-US" sz="2000" dirty="0" smtClean="0">
                          <a:effectLst/>
                        </a:rPr>
                        <a:t>Rand 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Migration 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147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2.01e-012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1.52e-011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6596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1.22e-006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1.42e-006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74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8.60e-005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9.38e-005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8.22e-15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604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3.89e+001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1.48e-002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2.57e-002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9.79e-011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6796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9.73e+001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1.49e-002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4.09e-002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6.18e-006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421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9.44e-002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2.54e+002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4.42e-002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8.02e-001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5.97e-002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16277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7881" y="5336461"/>
                <a:ext cx="1125562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Table 25: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of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Griewank function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𝟏𝟒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by DE variants between DE/best/1/bin and DE/rand/1/bin Hybrid using island model on different number of generations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81" y="5336461"/>
                <a:ext cx="11255628" cy="923330"/>
              </a:xfrm>
              <a:prstGeom prst="rect">
                <a:avLst/>
              </a:prstGeom>
              <a:blipFill>
                <a:blip r:embed="rId3"/>
                <a:stretch>
                  <a:fillRect t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0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414773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Griewank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414773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108</a:t>
            </a:r>
            <a:endParaRPr lang="en-US" sz="16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76" y="1905178"/>
            <a:ext cx="6944647" cy="4416084"/>
          </a:xfrm>
        </p:spPr>
      </p:pic>
    </p:spTree>
    <p:extLst>
      <p:ext uri="{BB962C8B-B14F-4D97-AF65-F5344CB8AC3E}">
        <p14:creationId xmlns:p14="http://schemas.microsoft.com/office/powerpoint/2010/main" val="40749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88647"/>
            <a:ext cx="11029616" cy="1013800"/>
          </a:xfrm>
        </p:spPr>
        <p:txBody>
          <a:bodyPr/>
          <a:lstStyle/>
          <a:p>
            <a:pPr algn="ctr"/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Continuous Optimization: 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Benchmark Problems</a:t>
            </a:r>
            <a:endParaRPr lang="en-US" sz="3600" b="1" dirty="0"/>
          </a:p>
        </p:txBody>
      </p:sp>
      <p:pic>
        <p:nvPicPr>
          <p:cNvPr id="4" name="Picture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r="1105"/>
          <a:stretch>
            <a:fillRect/>
          </a:stretch>
        </p:blipFill>
        <p:spPr>
          <a:xfrm>
            <a:off x="7241313" y="2468608"/>
            <a:ext cx="4369495" cy="3239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57943" y="2468608"/>
                <a:ext cx="6096000" cy="38979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i="1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Griewank</a:t>
                </a:r>
                <a:r>
                  <a:rPr lang="en-US" sz="2800" b="1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function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b="1" i="1" baseline="-250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14 :</a:t>
                </a:r>
                <a:endParaRPr lang="en-US" sz="2800" b="1" i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Has many 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widespread local minima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which are regularly distributed.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function is usually evaluated on the hypercube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 ∈ [-600, 600],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=1,….,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4000</m:t>
                            </m:r>
                          </m:den>
                        </m:f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∏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rad>
                          </m:den>
                        </m:f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)+1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43" y="2468608"/>
                <a:ext cx="6096000" cy="3897927"/>
              </a:xfrm>
              <a:prstGeom prst="rect">
                <a:avLst/>
              </a:prstGeom>
              <a:blipFill>
                <a:blip r:embed="rId3"/>
                <a:stretch>
                  <a:fillRect l="-2000" t="-1721" r="-1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1202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453962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Griewank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453962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109</a:t>
            </a:r>
            <a:endParaRPr lang="en-US" sz="16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56" y="1872830"/>
            <a:ext cx="7337642" cy="4665988"/>
          </a:xfrm>
        </p:spPr>
      </p:pic>
    </p:spTree>
    <p:extLst>
      <p:ext uri="{BB962C8B-B14F-4D97-AF65-F5344CB8AC3E}">
        <p14:creationId xmlns:p14="http://schemas.microsoft.com/office/powerpoint/2010/main" val="38918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592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Michalewicz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𝟐𝟗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592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2459448"/>
              </p:ext>
            </p:extLst>
          </p:nvPr>
        </p:nvGraphicFramePr>
        <p:xfrm>
          <a:off x="581025" y="2181225"/>
          <a:ext cx="11029950" cy="287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234639264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78793552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105537737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510120541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69861619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252154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DE/best/1/</a:t>
                      </a:r>
                      <a:r>
                        <a:rPr lang="en-US" sz="2000" dirty="0" err="1">
                          <a:effectLst/>
                        </a:rPr>
                        <a:t>exp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DE/rand/1/exp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Best to </a:t>
                      </a:r>
                      <a:r>
                        <a:rPr lang="en-US" sz="2000" dirty="0" smtClean="0">
                          <a:effectLst/>
                        </a:rPr>
                        <a:t>Rand 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Migration 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75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1.93e+001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1.85e+001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1.89e+001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-2.38e+001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2028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1.68e+001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1.78e+001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1.76e+001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1.71e+001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-2.38e+001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898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1.63e+001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1.74e+001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1.70e+001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-2.38e+001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548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1.53e+001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1.62e+001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-2.38e+001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912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1.36e+001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1.53e+001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1.41e+001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1.50e+001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-2.38e+001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146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1.20e+001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1.36e+001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1.20e+001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1.36e+001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1.93e+001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18545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1024" y="5253335"/>
                <a:ext cx="1102978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Table </a:t>
                </a:r>
                <a:r>
                  <a:rPr lang="en-US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26: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of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Michalewicz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𝟐𝟗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by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 variants between DE/best/1/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exp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DE/rand/1/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exp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Hybrid using island model on different number of generations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" y="5253335"/>
                <a:ext cx="11029783" cy="646331"/>
              </a:xfrm>
              <a:prstGeom prst="rect">
                <a:avLst/>
              </a:prstGeom>
              <a:blipFill>
                <a:blip r:embed="rId3"/>
                <a:stretch>
                  <a:fillRect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110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726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4481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Michalewicz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𝟐𝟗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4481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76634"/>
            <a:ext cx="7467600" cy="406409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111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14737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59233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Michalewicz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𝟐𝟗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59233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566372"/>
              </p:ext>
            </p:extLst>
          </p:nvPr>
        </p:nvGraphicFramePr>
        <p:xfrm>
          <a:off x="581025" y="2181225"/>
          <a:ext cx="11029950" cy="287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215033838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701336846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150638791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7889642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164415862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11674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DE/best/1/bin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DE/rand/1/bin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Best to </a:t>
                      </a:r>
                      <a:r>
                        <a:rPr lang="en-US" sz="2000" dirty="0" smtClean="0">
                          <a:effectLst/>
                        </a:rPr>
                        <a:t>Rand 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Migration 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33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8.39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-2.21e+001</a:t>
                      </a:r>
                      <a:endParaRPr lang="en-US" sz="20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-1.49e+001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-1.90e+001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0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-2.21e+001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-1.35e+001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-1.90e+001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17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-2.35e+001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-2.21e+001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-1.30e+001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-1.90e+001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30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2.19e+001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-2.17e+001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-1.30e+001</a:t>
                      </a:r>
                      <a:endParaRPr lang="en-US" sz="20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-1.90e+001</a:t>
                      </a:r>
                      <a:endParaRPr lang="en-US" sz="20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231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1.82e+001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-1.77e+001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-1.30e+001</a:t>
                      </a:r>
                      <a:endParaRPr lang="en-US" sz="20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-1.90e+001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8411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-1.02e+001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-1.30e+001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-1.74e+001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278472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112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81024" y="5397932"/>
                <a:ext cx="1102978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Table </a:t>
                </a:r>
                <a:r>
                  <a:rPr lang="en-US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27: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of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Michalewicz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𝟐𝟗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by DE 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variants between DE/best/1/bin and DE/rand/1/bin Hybrid using island model on different number of generations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" y="5397932"/>
                <a:ext cx="11029783" cy="646331"/>
              </a:xfrm>
              <a:prstGeom prst="rect">
                <a:avLst/>
              </a:prstGeom>
              <a:blipFill>
                <a:blip r:embed="rId3"/>
                <a:stretch>
                  <a:fillRect t="-5607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186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719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Michalewicz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𝟐𝟗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719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46" y="2003424"/>
            <a:ext cx="7036108" cy="431741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113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946899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01710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</a:rPr>
              <a:t>Comparative Data Table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893608"/>
              </p:ext>
            </p:extLst>
          </p:nvPr>
        </p:nvGraphicFramePr>
        <p:xfrm>
          <a:off x="557171" y="1899682"/>
          <a:ext cx="11029950" cy="4180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005506197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794689898"/>
                    </a:ext>
                  </a:extLst>
                </a:gridCol>
              </a:tblGrid>
              <a:tr h="5165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Function Name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Mean Absolute Error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753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DE/best/1/</a:t>
                      </a:r>
                      <a:r>
                        <a:rPr lang="en-US" sz="20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exp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1.83e+00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DE/rand/1/</a:t>
                      </a:r>
                      <a:r>
                        <a:rPr lang="en-US" sz="20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exp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1.93e+00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711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DE/best/1/bin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2.76e+00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7326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DE/rand/1/bin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1.97e+03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4659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Hybrid 1.1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1.78e+00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2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Hybrid 1.2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1.84e+00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158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Hybrid 1.3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2.85e+00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54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Hybrid 2.1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2.49e+00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074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Hybrid 2.2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1.05e+00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235313"/>
                  </a:ext>
                </a:extLst>
              </a:tr>
              <a:tr h="81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Hybrid 2.3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1.87e+00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48787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607944"/>
          </a:xfrm>
        </p:spPr>
        <p:txBody>
          <a:bodyPr/>
          <a:lstStyle/>
          <a:p>
            <a:r>
              <a:rPr lang="en-US" sz="1600" b="1" dirty="0" smtClean="0"/>
              <a:t>114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2734491" y="608335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Table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28: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Mean Absolute Errors of algorithms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7745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</a:rPr>
              <a:t>Performance of Different Algorithms on </a:t>
            </a:r>
            <a:r>
              <a:rPr lang="en-US" sz="3600" i="1" dirty="0">
                <a:latin typeface="Cambria" panose="02040503050406030204" pitchFamily="18" charset="0"/>
              </a:rPr>
              <a:t>Sphere function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115</a:t>
            </a:r>
            <a:endParaRPr lang="en-US" sz="16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367555"/>
              </p:ext>
            </p:extLst>
          </p:nvPr>
        </p:nvGraphicFramePr>
        <p:xfrm>
          <a:off x="1534613" y="2181497"/>
          <a:ext cx="8850358" cy="4139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6073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</a:rPr>
              <a:t>Performance of Different Algorithms on </a:t>
            </a:r>
            <a:r>
              <a:rPr lang="en-US" sz="3600" i="1" dirty="0" err="1">
                <a:latin typeface="Cambria" panose="02040503050406030204" pitchFamily="18" charset="0"/>
              </a:rPr>
              <a:t>Rastrigin</a:t>
            </a:r>
            <a:r>
              <a:rPr lang="en-US" sz="3600" i="1" dirty="0">
                <a:latin typeface="Cambria" panose="02040503050406030204" pitchFamily="18" charset="0"/>
              </a:rPr>
              <a:t> function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116</a:t>
            </a:r>
            <a:endParaRPr lang="en-US" sz="16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088336"/>
              </p:ext>
            </p:extLst>
          </p:nvPr>
        </p:nvGraphicFramePr>
        <p:xfrm>
          <a:off x="1459721" y="2181224"/>
          <a:ext cx="9272557" cy="4140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49346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</a:rPr>
              <a:t>Performance of Different Algorithms on </a:t>
            </a:r>
            <a:r>
              <a:rPr lang="en-US" sz="3600" i="1" dirty="0" err="1">
                <a:latin typeface="Cambria" panose="02040503050406030204" pitchFamily="18" charset="0"/>
              </a:rPr>
              <a:t>Michalewickz</a:t>
            </a:r>
            <a:r>
              <a:rPr lang="en-US" sz="3600" i="1" dirty="0">
                <a:latin typeface="Cambria" panose="02040503050406030204" pitchFamily="18" charset="0"/>
              </a:rPr>
              <a:t> function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117</a:t>
            </a:r>
            <a:endParaRPr lang="en-US" sz="16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177672"/>
              </p:ext>
            </p:extLst>
          </p:nvPr>
        </p:nvGraphicFramePr>
        <p:xfrm>
          <a:off x="1619794" y="2181225"/>
          <a:ext cx="9188767" cy="4140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14506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710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</a:rPr>
              <a:t>Synergic Effect of Hybrids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4145376"/>
              </p:ext>
            </p:extLst>
          </p:nvPr>
        </p:nvGraphicFramePr>
        <p:xfrm>
          <a:off x="581025" y="2181225"/>
          <a:ext cx="110299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303275117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83564940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613648698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464722126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77373064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694414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Sphere</a:t>
                      </a:r>
                      <a:endParaRPr lang="en-US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Schewefel</a:t>
                      </a:r>
                      <a:endParaRPr lang="en-US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Rastrigin</a:t>
                      </a:r>
                      <a:endParaRPr lang="en-US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Griewank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>
                          <a:latin typeface="Cambria" panose="02040503050406030204" pitchFamily="18" charset="0"/>
                        </a:rPr>
                        <a:t>Michalewickz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42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 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29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</a:t>
                      </a:r>
                      <a:r>
                        <a:rPr lang="en-US" baseline="0" dirty="0" smtClean="0"/>
                        <a:t> 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12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 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59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 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286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 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4015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 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291833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118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3189830" y="4997289"/>
            <a:ext cx="53270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Table </a:t>
            </a:r>
            <a:r>
              <a:rPr lang="en-US" b="1" dirty="0" smtClean="0">
                <a:latin typeface="Cambria" panose="02040503050406030204" pitchFamily="18" charset="0"/>
              </a:rPr>
              <a:t>29</a:t>
            </a:r>
            <a:r>
              <a:rPr lang="en-US" dirty="0" smtClean="0">
                <a:latin typeface="Cambria" panose="02040503050406030204" pitchFamily="18" charset="0"/>
              </a:rPr>
              <a:t>: </a:t>
            </a:r>
            <a:r>
              <a:rPr lang="en-US" dirty="0">
                <a:latin typeface="Cambria" panose="02040503050406030204" pitchFamily="18" charset="0"/>
              </a:rPr>
              <a:t>Function-Wise Synergic Effects of </a:t>
            </a:r>
            <a:r>
              <a:rPr lang="en-US" dirty="0" smtClean="0">
                <a:latin typeface="Cambria" panose="02040503050406030204" pitchFamily="18" charset="0"/>
              </a:rPr>
              <a:t>Hybrids</a:t>
            </a:r>
          </a:p>
          <a:p>
            <a:r>
              <a:rPr lang="en-US" b="1" dirty="0">
                <a:latin typeface="Cambria" panose="02040503050406030204" pitchFamily="18" charset="0"/>
              </a:rPr>
              <a:t>	</a:t>
            </a:r>
            <a:r>
              <a:rPr lang="en-US" b="1" dirty="0" smtClean="0">
                <a:latin typeface="Cambria" panose="02040503050406030204" pitchFamily="18" charset="0"/>
              </a:rPr>
              <a:t>	  </a:t>
            </a:r>
            <a:r>
              <a:rPr lang="en-US" dirty="0" smtClean="0"/>
              <a:t>For </a:t>
            </a:r>
            <a:r>
              <a:rPr lang="en-US" dirty="0"/>
              <a:t>High generations (900 - 1600)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017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13" y="709824"/>
            <a:ext cx="11029616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Continuous Optimization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Local and Global Optima</a:t>
            </a:r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08" r="5808"/>
          <a:stretch>
            <a:fillRect/>
          </a:stretch>
        </p:blipFill>
        <p:spPr>
          <a:xfrm>
            <a:off x="6744712" y="2697082"/>
            <a:ext cx="3402427" cy="2359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364" y="1763965"/>
            <a:ext cx="10681854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Continuous Optimization with </a:t>
            </a:r>
            <a:r>
              <a:rPr lang="en-US" sz="2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Large Number of Real Valued Variables (i.e., Search Dimensions):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5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 Dimensional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5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Multimodal Problems</a:t>
            </a:r>
          </a:p>
          <a:p>
            <a:pPr lvl="1">
              <a:defRPr/>
            </a:pP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No. of Local Minima: </a:t>
            </a:r>
          </a:p>
          <a:p>
            <a:pPr lvl="2">
              <a:defRPr/>
            </a:pPr>
            <a:r>
              <a:rPr lang="en-US" sz="25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Exponential</a:t>
            </a:r>
            <a:r>
              <a:rPr lang="en-US" sz="25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to Dimensionality</a:t>
            </a:r>
          </a:p>
          <a:p>
            <a:pPr lvl="2">
              <a:defRPr/>
            </a:pP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Search Space: [–5.12…5.12]</a:t>
            </a:r>
            <a:r>
              <a:rPr lang="en-US" sz="2500" i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</a:p>
          <a:p>
            <a:pPr lvl="2">
              <a:defRPr/>
            </a:pPr>
            <a:r>
              <a:rPr lang="en-US" sz="2500" i="1" dirty="0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=1   &gt;&gt;  Local Minima = </a:t>
            </a:r>
            <a:r>
              <a:rPr lang="en-US" sz="25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  <a:p>
            <a:pPr lvl="2">
              <a:defRPr/>
            </a:pPr>
            <a:r>
              <a:rPr lang="en-US" sz="2500" i="1" dirty="0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=2   &gt;&gt;  Local Minima =</a:t>
            </a:r>
            <a:r>
              <a:rPr lang="en-US" sz="25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en-US" sz="2500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5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>
              <a:defRPr/>
            </a:pPr>
            <a:r>
              <a:rPr lang="en-US" sz="2500" i="1" dirty="0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= 100 &gt;&gt;  </a:t>
            </a:r>
            <a:r>
              <a:rPr lang="en-US" sz="2500" b="1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en-US" sz="2500" b="1" baseline="300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100 </a:t>
            </a:r>
            <a:r>
              <a:rPr lang="en-US" sz="2500" b="1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Minima</a:t>
            </a:r>
            <a:endParaRPr lang="en-US" sz="2500" dirty="0">
              <a:solidFill>
                <a:srgbClr val="FFFF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>
              <a:defRPr/>
            </a:pP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With </a:t>
            </a:r>
            <a:r>
              <a:rPr lang="en-US" sz="25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Exponentially Many Local Optima</a:t>
            </a:r>
            <a:r>
              <a:rPr lang="en-US" sz="25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Gradient Based  Classical Methods or Any Single State Method is Often</a:t>
            </a:r>
            <a:r>
              <a:rPr lang="en-US" sz="25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Ineffective</a:t>
            </a:r>
            <a:r>
              <a:rPr lang="en-US" sz="25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On High Dimensional Multi-Modal Functions</a:t>
            </a:r>
          </a:p>
          <a:p>
            <a:pPr lvl="1">
              <a:defRPr/>
            </a:pPr>
            <a:endParaRPr lang="en-US" sz="25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defRPr/>
            </a:pPr>
            <a:endParaRPr lang="en-US" sz="2500" dirty="0" smtClea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20165764">
            <a:off x="5451093" y="4465830"/>
            <a:ext cx="1086657" cy="387541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437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710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</a:rPr>
              <a:t>Synergic Effect of Hybrids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85553"/>
              </p:ext>
            </p:extLst>
          </p:nvPr>
        </p:nvGraphicFramePr>
        <p:xfrm>
          <a:off x="581025" y="2181225"/>
          <a:ext cx="110299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303275117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83564940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613648698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464722126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77373064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694414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Sphere</a:t>
                      </a:r>
                      <a:endParaRPr lang="en-US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Schewefel</a:t>
                      </a:r>
                      <a:endParaRPr lang="en-US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Rastrigin</a:t>
                      </a:r>
                      <a:endParaRPr lang="en-US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Griewank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>
                          <a:latin typeface="Cambria" panose="02040503050406030204" pitchFamily="18" charset="0"/>
                        </a:rPr>
                        <a:t>Michalewickz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42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 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29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</a:t>
                      </a:r>
                      <a:r>
                        <a:rPr lang="en-US" baseline="0" dirty="0" smtClean="0"/>
                        <a:t> 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12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 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59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 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286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 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4015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Hybrid 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- Synergic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Synergic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291833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119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3189830" y="4997289"/>
            <a:ext cx="53270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Table </a:t>
            </a:r>
            <a:r>
              <a:rPr lang="en-US" b="1" dirty="0" smtClean="0">
                <a:latin typeface="Cambria" panose="02040503050406030204" pitchFamily="18" charset="0"/>
              </a:rPr>
              <a:t>29</a:t>
            </a:r>
            <a:r>
              <a:rPr lang="en-US" dirty="0" smtClean="0">
                <a:latin typeface="Cambria" panose="02040503050406030204" pitchFamily="18" charset="0"/>
              </a:rPr>
              <a:t>: </a:t>
            </a:r>
            <a:r>
              <a:rPr lang="en-US" dirty="0">
                <a:latin typeface="Cambria" panose="02040503050406030204" pitchFamily="18" charset="0"/>
              </a:rPr>
              <a:t>Function-Wise Synergic Effects of </a:t>
            </a:r>
            <a:r>
              <a:rPr lang="en-US" dirty="0" smtClean="0">
                <a:latin typeface="Cambria" panose="02040503050406030204" pitchFamily="18" charset="0"/>
              </a:rPr>
              <a:t>Hybrids</a:t>
            </a:r>
          </a:p>
          <a:p>
            <a:r>
              <a:rPr lang="en-US" b="1" dirty="0">
                <a:latin typeface="Cambria" panose="02040503050406030204" pitchFamily="18" charset="0"/>
              </a:rPr>
              <a:t>	</a:t>
            </a:r>
            <a:r>
              <a:rPr lang="en-US" b="1" dirty="0" smtClean="0">
                <a:latin typeface="Cambria" panose="02040503050406030204" pitchFamily="18" charset="0"/>
              </a:rPr>
              <a:t>	  </a:t>
            </a:r>
            <a:r>
              <a:rPr lang="en-US" dirty="0" smtClean="0"/>
              <a:t>For </a:t>
            </a:r>
            <a:r>
              <a:rPr lang="en-US" dirty="0"/>
              <a:t>Low generations (300 - 700)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51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4354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Our findings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1" y="2114020"/>
            <a:ext cx="10914122" cy="433787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DE/best/1/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exp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and DE/best/1/bin algorithms give best result on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uni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-modal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 the cases of high dimensional multi-modal functions, DE/best/1/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exp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gives the best result and DE/rand/1/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exp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provides quite better result almost as good as the best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n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Low dimensional multi-modal functions, DE/best/1/bin provides the best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result.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In case hybridization Hybrid 1.3  gave the best result compared to the others. But for Higher generations Hybrid 2.3 gave even more better output.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120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216558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01711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Our findings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 startAt="5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For Multimodal High Dimensional Functions component algorithm DE/Best/1/bin gave better output than the hybrids.</a:t>
            </a:r>
          </a:p>
          <a:p>
            <a:pPr marL="342900" indent="-342900">
              <a:buAutoNum type="arabicPeriod" startAt="5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For the Low Dimensional Functions Hybrid 1.3 gave the best results. Although DE/Best/1/bin is quite satisfactory considering the cost of hybridization.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121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270219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92" y="3465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92" y="2510696"/>
            <a:ext cx="11029615" cy="3678303"/>
          </a:xfrm>
        </p:spPr>
        <p:txBody>
          <a:bodyPr>
            <a:normAutofit lnSpcReduction="10000"/>
          </a:bodyPr>
          <a:lstStyle/>
          <a:p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Research on the </a:t>
            </a:r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improvement</a:t>
            </a:r>
            <a:r>
              <a:rPr lang="en-US" sz="26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of the hybrid models</a:t>
            </a:r>
          </a:p>
          <a:p>
            <a:r>
              <a:rPr lang="en-US" sz="2600" dirty="0" smtClean="0">
                <a:latin typeface="Cambria" panose="02040503050406030204" pitchFamily="18" charset="0"/>
                <a:ea typeface="Cambria" panose="02040503050406030204" pitchFamily="18" charset="0"/>
              </a:rPr>
              <a:t>Doing more experiments by applying the other DE variants on all the benchmark problems.</a:t>
            </a:r>
          </a:p>
          <a:p>
            <a:r>
              <a:rPr lang="en-US" sz="2600" dirty="0" smtClean="0">
                <a:latin typeface="Cambria" panose="02040503050406030204" pitchFamily="18" charset="0"/>
                <a:ea typeface="Cambria" panose="02040503050406030204" pitchFamily="18" charset="0"/>
              </a:rPr>
              <a:t>Improving </a:t>
            </a:r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fine tuning capacity 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of our proposed algorithms</a:t>
            </a:r>
          </a:p>
          <a:p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For each of our proposed algorithms finding new and novel applications, including </a:t>
            </a:r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 World </a:t>
            </a:r>
            <a:r>
              <a:rPr lang="en-US" sz="2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Problems</a:t>
            </a:r>
          </a:p>
          <a:p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Work with other evolutionary algorithms and swarm intelligence algorithms</a:t>
            </a:r>
          </a:p>
          <a:p>
            <a:endParaRPr lang="en-US" sz="26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122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760136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92" y="3973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Try out </a:t>
            </a: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other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Hybrid </a:t>
            </a: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Models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Compare the results of different model for the same algorithm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Improve the accuracy of the convergence rate of the Hybrid Algorithms</a:t>
            </a:r>
          </a:p>
          <a:p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 Find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new and real world applications for the Hybrid Algorithms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123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320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401710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1" y="2076994"/>
            <a:ext cx="10665928" cy="451974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S.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Alam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,Continuous Optimization with evolutionary and swarm intelligence algorithms, PhD Thesis, Bangladesh University of Engineering and Technology, September 2013 </a:t>
            </a:r>
            <a:endParaRPr lang="en-US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Xin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Yao, Young Liu,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Guangming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Lin, Evolutionary Programming Made Faster, IEEE Transactions on Evolutionary Computation, Vol 3 No 2, July 1999,pp 82-102 </a:t>
            </a:r>
            <a:endParaRPr lang="en-US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Luke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S., Essentials of Metaheuristics. Lulu, 2009.  </a:t>
            </a:r>
            <a:endParaRPr lang="en-US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Mezura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-Montes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E., Velázquez-Reyes, J., &amp;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Coello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Coello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C. A. (2006, July). A comparative study of differential evolution variants for global optimization. In Proceedings of the 8th annual conference on Genetic and evolutionary computation (pp. 485-492).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ACM.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Ishaque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K., Salam, Z.,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Mekhilef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S., &amp;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Shamsudin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A. (2012). Parameter extraction of solar photovoltaic modules using penalty-based differential evolution. Applied Energy, 99,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297-308.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Tardivo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, M. L., </a:t>
            </a: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Caymes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-Scutari, P., Mendez-</a:t>
            </a: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Garabetti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, M., &amp; </a:t>
            </a: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Bianchini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, G. (2013). Two models for parallel differential evolution. Proceedings of </a:t>
            </a: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HPCLatAm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, 25-36.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124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559679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375584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5"/>
            <a:ext cx="11029614" cy="3593287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 startAt="7"/>
            </a:pP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Brownlee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, J., Clever Algorithms: Nature–Inspired Programming Recipes, 1st ed. Raleigh, NC: Lulu Enterprises, Inc., 2011. 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. K. Qin, P. N.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Suganthan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, Self Adaptive Differential Evolution Algorithm for Numerical Optimization, IEEE Congress on Evolutionary Computation, Vol-2, pp 1785-1791, 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2005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Stephen 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J. Wright, Continuous Optimization ( Nonlinear and Linear Programming) , University of Wisconsin Press, Wisconsin, Madison, USA. </a:t>
            </a:r>
            <a:endParaRPr lang="en-US" sz="32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 startAt="7"/>
            </a:pPr>
            <a:r>
              <a:rPr lang="en-US" sz="32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Bäck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, T., Evolutionary Algorithms in Theory and Practice: Evolution Strategies, Evolutionary Programming, Genetic Algorithms. Oxford University Press, USA, 1996. </a:t>
            </a:r>
            <a:endParaRPr lang="en-US" sz="32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 startAt="7"/>
            </a:pPr>
            <a:r>
              <a:rPr lang="en-US" sz="32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Koza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, J., Genetic Programming: On the Programming of Computers by Means of Natural Selection. MIT Press, Cambridge, MA, USA, 1992.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125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323978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43" y="1500996"/>
            <a:ext cx="9670211" cy="50830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9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25065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Benchmark Functions ...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762387"/>
            <a:ext cx="11029615" cy="3678303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A Bunch of 30 Standard Benchmark Functions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</a:p>
          <a:p>
            <a:pPr lvl="2">
              <a:lnSpc>
                <a:spcPct val="105000"/>
              </a:lnSpc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High Dimensional </a:t>
            </a:r>
            <a:r>
              <a:rPr lang="en-US" sz="3200" b="1" i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Unimodal</a:t>
            </a:r>
            <a:r>
              <a:rPr lang="en-US" sz="32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functions  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32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US" sz="32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to </a:t>
            </a:r>
            <a:r>
              <a:rPr lang="en-US" sz="32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US" sz="32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endParaRPr lang="en-US" sz="32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>
              <a:lnSpc>
                <a:spcPct val="105000"/>
              </a:lnSpc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High Dimensional </a:t>
            </a:r>
            <a:r>
              <a:rPr lang="en-US" sz="3200" b="1" i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Multi-Modal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functions 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32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US" sz="32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to </a:t>
            </a:r>
            <a:r>
              <a:rPr lang="en-US" sz="32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US" sz="32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18</a:t>
            </a:r>
            <a:r>
              <a:rPr lang="en-US" sz="32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1008000" lvl="3" indent="0">
              <a:lnSpc>
                <a:spcPct val="105000"/>
              </a:lnSpc>
              <a:buNone/>
            </a:pP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-No. of Local Minima is </a:t>
            </a:r>
            <a:r>
              <a:rPr lang="en-US" sz="3200" b="1" i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Exponential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to Dimensionality</a:t>
            </a:r>
          </a:p>
          <a:p>
            <a:pPr lvl="2">
              <a:lnSpc>
                <a:spcPct val="105000"/>
              </a:lnSpc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Low Dimensional </a:t>
            </a:r>
            <a:r>
              <a:rPr lang="en-US" sz="3200" b="1" i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Multi-Modal</a:t>
            </a:r>
            <a:r>
              <a:rPr lang="en-US" sz="32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Functions 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32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US" sz="32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19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to </a:t>
            </a:r>
            <a:r>
              <a:rPr lang="en-US" sz="32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US" sz="32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30</a:t>
            </a:r>
          </a:p>
          <a:p>
            <a:pPr marL="1008000" lvl="3" indent="0">
              <a:lnSpc>
                <a:spcPct val="105000"/>
              </a:lnSpc>
              <a:buNone/>
            </a:pP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-Relatively </a:t>
            </a:r>
            <a:r>
              <a:rPr lang="en-US" sz="3200" b="1" i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Smaller Number 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of Local Minima</a:t>
            </a:r>
          </a:p>
          <a:p>
            <a:pPr marL="0" indent="0">
              <a:buNone/>
            </a:pP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562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973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Continuous Optimization: 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3179698"/>
                <a:ext cx="11610808" cy="345663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Continuous 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Optimization: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Ubiquitous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:r>
                  <a:rPr lang="en-US" sz="24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Everywhere in the Field of Engineering ! </a:t>
                </a:r>
                <a:endParaRPr lang="en-US" sz="2400" dirty="0" smtClean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spcBef>
                    <a:spcPts val="1072"/>
                  </a:spcBef>
                  <a:buFont typeface="Wingdings" panose="05000000000000000000" pitchFamily="2" charset="2"/>
                  <a:buChar char="v"/>
                </a:pPr>
                <a:r>
                  <a:rPr lang="en-US" sz="2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Why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? Because in 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Many Search Problem</a:t>
                </a:r>
                <a:r>
                  <a:rPr lang="en-US" sz="2400" dirty="0">
                    <a:solidFill>
                      <a:srgbClr val="FFFF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</a:p>
              <a:p>
                <a:pPr marL="324000" lvl="1" indent="0">
                  <a:spcBef>
                    <a:spcPts val="924"/>
                  </a:spcBef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We have 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 objective to reach!</a:t>
                </a:r>
              </a:p>
              <a:p>
                <a:pPr lvl="1">
                  <a:spcBef>
                    <a:spcPts val="924"/>
                  </a:spcBef>
                  <a:buFont typeface="Wingdings" panose="05000000000000000000" pitchFamily="2" charset="2"/>
                  <a:buChar char="v"/>
                </a:pPr>
                <a:r>
                  <a:rPr lang="en-US" sz="2400" dirty="0" smtClean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Design 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 Objective Function to measure or estimate how ‘good’ is out current Candidate Solution(s) </a:t>
                </a:r>
              </a:p>
              <a:p>
                <a:pPr marL="324000" lvl="1" indent="0">
                  <a:spcBef>
                    <a:spcPts val="924"/>
                  </a:spcBef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This 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our </a:t>
                </a:r>
                <a:r>
                  <a:rPr lang="en-US" sz="2400" b="1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Objective Function, </a:t>
                </a:r>
                <a:r>
                  <a:rPr lang="en-US" sz="2400" b="1" i="1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 </a:t>
                </a:r>
                <a:r>
                  <a:rPr lang="en-US" sz="2400" b="1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of Search 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Parameters.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Now 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Search Problem is transformed to a Continuous  Optimization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Problem:</a:t>
                </a:r>
              </a:p>
              <a:p>
                <a:pPr lvl="2">
                  <a:spcBef>
                    <a:spcPts val="924"/>
                  </a:spcBef>
                  <a:buFont typeface="Wingdings" panose="05000000000000000000" pitchFamily="2" charset="2"/>
                  <a:buChar char="v"/>
                </a:pP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Maximize objective Function 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x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 (or, Minimize Error Function 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x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)) 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:r>
                  <a:rPr lang="en-US" sz="2400" b="1" i="1" dirty="0" smtClean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solidFill>
                          <a:srgbClr val="FFFF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represents the 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search parameters: 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x</a:t>
                </a:r>
                <a:r>
                  <a:rPr lang="en-US" sz="2400" baseline="-25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x</a:t>
                </a:r>
                <a:r>
                  <a:rPr lang="en-US" sz="2400" baseline="-25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,.…, 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x</a:t>
                </a:r>
                <a:r>
                  <a:rPr lang="en-US" sz="2400" i="1" baseline="-25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3179698"/>
                <a:ext cx="11610808" cy="3456630"/>
              </a:xfrm>
              <a:blipFill>
                <a:blip r:embed="rId2"/>
                <a:stretch>
                  <a:fillRect l="-577" t="-29453" b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680191"/>
          </a:xfrm>
        </p:spPr>
        <p:txBody>
          <a:bodyPr/>
          <a:lstStyle/>
          <a:p>
            <a:r>
              <a:rPr lang="en-US" sz="1600" b="1" dirty="0" smtClean="0"/>
              <a:t>13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851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2873" y="652002"/>
            <a:ext cx="8617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Continuous Optimization: Applications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955963" y="1496291"/>
            <a:ext cx="7107382" cy="505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Computer Vision </a:t>
            </a:r>
          </a:p>
          <a:p>
            <a:pPr marL="342900" indent="-342900" algn="just">
              <a:spcBef>
                <a:spcPts val="1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Image Processing </a:t>
            </a:r>
          </a:p>
          <a:p>
            <a:pPr marL="342900" indent="-342900" algn="just">
              <a:spcBef>
                <a:spcPts val="1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Bio-Informatics </a:t>
            </a:r>
          </a:p>
          <a:p>
            <a:pPr marL="342900" indent="-342900" algn="just">
              <a:spcBef>
                <a:spcPts val="1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Complex Process Optimization </a:t>
            </a:r>
          </a:p>
          <a:p>
            <a:pPr marL="342900" indent="-342900" algn="just">
              <a:spcBef>
                <a:spcPts val="1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Fluid Mechanics </a:t>
            </a:r>
          </a:p>
          <a:p>
            <a:pPr marL="342900" indent="-342900" algn="just">
              <a:spcBef>
                <a:spcPts val="1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Aircraft, Airfoil and Wing Design </a:t>
            </a:r>
          </a:p>
          <a:p>
            <a:pPr marL="342900" indent="-342900" algn="just">
              <a:spcBef>
                <a:spcPts val="1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Structural Optimization </a:t>
            </a:r>
          </a:p>
          <a:p>
            <a:pPr marL="342900" indent="-342900" algn="just">
              <a:spcBef>
                <a:spcPts val="1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Molecular Geometry </a:t>
            </a:r>
          </a:p>
          <a:p>
            <a:pPr marL="342900" indent="-342900" algn="just">
              <a:spcBef>
                <a:spcPts val="1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Air Pollution Simulation and Control </a:t>
            </a:r>
          </a:p>
          <a:p>
            <a:pPr marL="342900" indent="-342900" algn="just">
              <a:spcBef>
                <a:spcPts val="1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Electronic Analysis  and Design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14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772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040" y="397149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The problem and </a:t>
            </a:r>
            <a:r>
              <a:rPr lang="en-US" sz="36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562040" y="2194917"/>
            <a:ext cx="1102961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Heuristic and Single State Methods:</a:t>
            </a:r>
            <a:r>
              <a:rPr lang="en-US" sz="3200" b="1" dirty="0">
                <a:solidFill>
                  <a:srgbClr val="00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Employs </a:t>
            </a:r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Heuristics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Randomness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During Search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Examples: Simulated Annealing,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Tabu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Search, Iterated Local Search, Hill Climbing with Several Variants</a:t>
            </a:r>
          </a:p>
          <a:p>
            <a:pPr marL="800100" lvl="1" indent="-342900">
              <a:spcBef>
                <a:spcPts val="400"/>
              </a:spcBef>
            </a:pPr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Limited Strength 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Against Local Optima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15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501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039" y="438713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The problem and </a:t>
            </a:r>
            <a:r>
              <a:rPr lang="en-US" sz="36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algorithm</a:t>
            </a:r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2038" y="2002298"/>
            <a:ext cx="1045232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Population Based And Meta-Heuristic Methods: 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Parallelism, Stochastic, Meta-Heuristic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It’s </a:t>
            </a:r>
            <a:r>
              <a:rPr lang="en-US" sz="3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Resilient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Against Local Optima</a:t>
            </a:r>
          </a:p>
          <a:p>
            <a:pPr marL="800100" lvl="1" indent="-342900">
              <a:spcBef>
                <a:spcPts val="400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Evolutionary Computation Family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: Genetic Algorithm, Evolution Strategy, Evolutionary </a:t>
            </a:r>
            <a:r>
              <a:rPr lang="en-US" sz="3000" dirty="0" smtClean="0">
                <a:latin typeface="Cambria" panose="02040503050406030204" pitchFamily="18" charset="0"/>
                <a:ea typeface="Cambria" panose="02040503050406030204" pitchFamily="18" charset="0"/>
              </a:rPr>
              <a:t>Programming, Evolutionary Algorithm 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and So On…</a:t>
            </a:r>
          </a:p>
          <a:p>
            <a:pPr marL="800100" lvl="1" indent="-342900">
              <a:spcBef>
                <a:spcPts val="400"/>
              </a:spcBef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Swarm Intelligence Family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: Ant Colony Optimization, Particle Swarm Optimization, Artificial Bee Colony Algorithms and So On…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2268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9300" y="2924145"/>
            <a:ext cx="11086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 Optimization with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Evolutionary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Algorithm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9747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501058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evolutionary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575894" y="2108260"/>
            <a:ext cx="11029616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Basic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Idea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:</a:t>
            </a:r>
            <a:endParaRPr lang="en-US" sz="2800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Evolutionary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Algorithms are 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Population Based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Search </a:t>
            </a: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Methods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Operate on a Population of 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Candidate </a:t>
            </a:r>
            <a:r>
              <a:rPr lang="en-US" sz="28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Solutions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 Candidate Solution means </a:t>
            </a:r>
            <a:r>
              <a:rPr lang="en-US" sz="28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Chromosome/Individual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Genetics Operators: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Recombination, Crossover and Mutation </a:t>
            </a:r>
          </a:p>
          <a:p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Based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on Darwinian Principles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: </a:t>
            </a:r>
            <a:endParaRPr lang="en-US" sz="3200" b="1" dirty="0" smtClean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Laws of Natural Selection and Survival of the Fittest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Better Candidate Solutions get Higher Chance for Mating and Survival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endParaRPr>
          </a:p>
          <a:p>
            <a:endParaRPr lang="en-US" sz="2800" dirty="0">
              <a:solidFill>
                <a:srgbClr val="FF0000"/>
              </a:solidFill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92D050"/>
              </a:solidFill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92D050"/>
              </a:solidFill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 smtClean="0"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18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9553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963413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Submitted by…</a:t>
            </a:r>
            <a:r>
              <a:rPr lang="en-US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en-US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Sadiq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Mahbub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Faisal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(14.02.04.087)</a:t>
            </a:r>
            <a:br>
              <a:rPr lang="en-US" sz="3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Ashikul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Islam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(15.01.04.017)</a:t>
            </a:r>
            <a:br>
              <a:rPr lang="en-US" sz="3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Ahsanul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Bari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Romi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(15.01.04.019)</a:t>
            </a:r>
            <a:br>
              <a:rPr lang="en-US" sz="3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Kazi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Hafsha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Haque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(15.01.04.053)</a:t>
            </a:r>
            <a:br>
              <a:rPr lang="en-US" sz="3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Afrina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Zahan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Mithila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(15.01.04.115)                            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819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76" y="424858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latin typeface="Cambria" panose="02040503050406030204" pitchFamily="18" charset="0"/>
                <a:ea typeface="Cambria" panose="02040503050406030204" pitchFamily="18" charset="0"/>
              </a:rPr>
              <a:t>evolutionary Algorithm key terms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6472" y="2016343"/>
            <a:ext cx="1131916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Wingdings" pitchFamily="2" charset="2"/>
              <a:buChar char="v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Population:</a:t>
            </a:r>
            <a:r>
              <a:rPr lang="en-US" sz="3000" b="1" dirty="0">
                <a:solidFill>
                  <a:srgbClr val="FFFF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 Set of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Chromosomes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or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Individuals </a:t>
            </a: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Chromosome/Individual:</a:t>
            </a: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Consists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of 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Genes. Each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Gene represents a parameter/variable to be optimized </a:t>
            </a: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Fitness:</a:t>
            </a:r>
            <a:r>
              <a:rPr lang="en-US" sz="3600" dirty="0">
                <a:solidFill>
                  <a:srgbClr val="FFFF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Quality</a:t>
            </a:r>
            <a:r>
              <a:rPr lang="en-US" sz="2800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of a Chromosome or Individual</a:t>
            </a:r>
          </a:p>
          <a:p>
            <a:pPr marL="0" lvl="1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35317" y="4214195"/>
            <a:ext cx="1862506" cy="1503448"/>
            <a:chOff x="5257800" y="1676400"/>
            <a:chExt cx="2596515" cy="213360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5257800" y="1676400"/>
              <a:ext cx="2596515" cy="213360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9525">
              <a:solidFill>
                <a:srgbClr val="33CC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410200" y="1847850"/>
              <a:ext cx="17661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7067550" y="2087880"/>
              <a:ext cx="171450" cy="228600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7591425" y="2362200"/>
              <a:ext cx="171450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6235820" y="3009900"/>
              <a:ext cx="17145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6433185" y="2225040"/>
              <a:ext cx="171450" cy="2286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7002780" y="3421380"/>
              <a:ext cx="171450" cy="228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6877050" y="2781300"/>
              <a:ext cx="171450" cy="228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32"/>
            <p:cNvSpPr>
              <a:spLocks noChangeArrowheads="1"/>
            </p:cNvSpPr>
            <p:nvPr/>
          </p:nvSpPr>
          <p:spPr bwMode="auto">
            <a:xfrm>
              <a:off x="5911215" y="1828800"/>
              <a:ext cx="171450" cy="228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35"/>
            <p:cNvSpPr>
              <a:spLocks noChangeArrowheads="1"/>
            </p:cNvSpPr>
            <p:nvPr/>
          </p:nvSpPr>
          <p:spPr bwMode="auto">
            <a:xfrm>
              <a:off x="7597140" y="3284220"/>
              <a:ext cx="171450" cy="22860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6296025" y="3429000"/>
              <a:ext cx="171450" cy="2286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28"/>
            <p:cNvSpPr>
              <a:spLocks noChangeArrowheads="1"/>
            </p:cNvSpPr>
            <p:nvPr/>
          </p:nvSpPr>
          <p:spPr bwMode="auto">
            <a:xfrm>
              <a:off x="6518910" y="3139440"/>
              <a:ext cx="171450" cy="228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29"/>
            <p:cNvSpPr>
              <a:spLocks noChangeArrowheads="1"/>
            </p:cNvSpPr>
            <p:nvPr/>
          </p:nvSpPr>
          <p:spPr bwMode="auto">
            <a:xfrm>
              <a:off x="6638925" y="3429000"/>
              <a:ext cx="171450" cy="228600"/>
            </a:xfrm>
            <a:prstGeom prst="rect">
              <a:avLst/>
            </a:prstGeom>
            <a:solidFill>
              <a:schemeClr val="tx1">
                <a:lumMod val="25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auto">
            <a:xfrm>
              <a:off x="7265670" y="2423160"/>
              <a:ext cx="17145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47"/>
            <p:cNvSpPr>
              <a:spLocks noChangeArrowheads="1"/>
            </p:cNvSpPr>
            <p:nvPr/>
          </p:nvSpPr>
          <p:spPr bwMode="auto">
            <a:xfrm>
              <a:off x="5410200" y="3429000"/>
              <a:ext cx="171450" cy="228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48"/>
            <p:cNvSpPr>
              <a:spLocks noChangeArrowheads="1"/>
            </p:cNvSpPr>
            <p:nvPr/>
          </p:nvSpPr>
          <p:spPr bwMode="auto">
            <a:xfrm>
              <a:off x="5885180" y="3421380"/>
              <a:ext cx="171450" cy="228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49"/>
            <p:cNvSpPr>
              <a:spLocks noChangeArrowheads="1"/>
            </p:cNvSpPr>
            <p:nvPr/>
          </p:nvSpPr>
          <p:spPr bwMode="auto">
            <a:xfrm>
              <a:off x="5684520" y="3086100"/>
              <a:ext cx="17145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5410200" y="2362200"/>
              <a:ext cx="171450" cy="2286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6150095" y="2514600"/>
              <a:ext cx="171450" cy="228600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5770245" y="2202180"/>
              <a:ext cx="17145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6286500" y="1828800"/>
              <a:ext cx="171450" cy="22860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40"/>
            <p:cNvSpPr>
              <a:spLocks noChangeArrowheads="1"/>
            </p:cNvSpPr>
            <p:nvPr/>
          </p:nvSpPr>
          <p:spPr bwMode="auto">
            <a:xfrm>
              <a:off x="6728460" y="1905000"/>
              <a:ext cx="171450" cy="2286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59"/>
            <p:cNvSpPr>
              <a:spLocks noChangeArrowheads="1"/>
            </p:cNvSpPr>
            <p:nvPr/>
          </p:nvSpPr>
          <p:spPr bwMode="auto">
            <a:xfrm>
              <a:off x="7299325" y="1790700"/>
              <a:ext cx="171450" cy="228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60"/>
            <p:cNvSpPr>
              <a:spLocks noChangeArrowheads="1"/>
            </p:cNvSpPr>
            <p:nvPr/>
          </p:nvSpPr>
          <p:spPr bwMode="auto">
            <a:xfrm>
              <a:off x="7591425" y="2019300"/>
              <a:ext cx="17145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45"/>
            <p:cNvSpPr>
              <a:spLocks noChangeArrowheads="1"/>
            </p:cNvSpPr>
            <p:nvPr/>
          </p:nvSpPr>
          <p:spPr bwMode="auto">
            <a:xfrm>
              <a:off x="6774180" y="2369820"/>
              <a:ext cx="171450" cy="2286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7094220" y="2971800"/>
              <a:ext cx="171450" cy="2147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53"/>
            <p:cNvSpPr>
              <a:spLocks noChangeArrowheads="1"/>
            </p:cNvSpPr>
            <p:nvPr/>
          </p:nvSpPr>
          <p:spPr bwMode="auto">
            <a:xfrm>
              <a:off x="6553200" y="2720340"/>
              <a:ext cx="17145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54"/>
            <p:cNvSpPr>
              <a:spLocks noChangeArrowheads="1"/>
            </p:cNvSpPr>
            <p:nvPr/>
          </p:nvSpPr>
          <p:spPr bwMode="auto">
            <a:xfrm>
              <a:off x="7327900" y="3413760"/>
              <a:ext cx="171450" cy="228600"/>
            </a:xfrm>
            <a:prstGeom prst="rect">
              <a:avLst/>
            </a:prstGeom>
            <a:solidFill>
              <a:schemeClr val="tx1">
                <a:lumMod val="90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55"/>
            <p:cNvSpPr>
              <a:spLocks noChangeArrowheads="1"/>
            </p:cNvSpPr>
            <p:nvPr/>
          </p:nvSpPr>
          <p:spPr bwMode="auto">
            <a:xfrm>
              <a:off x="7511415" y="2857500"/>
              <a:ext cx="171450" cy="228600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62"/>
            <p:cNvSpPr>
              <a:spLocks noChangeArrowheads="1"/>
            </p:cNvSpPr>
            <p:nvPr/>
          </p:nvSpPr>
          <p:spPr bwMode="auto">
            <a:xfrm>
              <a:off x="5410200" y="2895600"/>
              <a:ext cx="171450" cy="228600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63"/>
            <p:cNvSpPr>
              <a:spLocks noChangeArrowheads="1"/>
            </p:cNvSpPr>
            <p:nvPr/>
          </p:nvSpPr>
          <p:spPr bwMode="auto">
            <a:xfrm>
              <a:off x="5667375" y="2628900"/>
              <a:ext cx="171450" cy="228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65"/>
            <p:cNvSpPr>
              <a:spLocks noChangeArrowheads="1"/>
            </p:cNvSpPr>
            <p:nvPr/>
          </p:nvSpPr>
          <p:spPr bwMode="auto">
            <a:xfrm>
              <a:off x="5924550" y="2895600"/>
              <a:ext cx="17145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19734" y="5889466"/>
            <a:ext cx="2929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(Gene pool: </a:t>
            </a:r>
            <a:r>
              <a:rPr lang="en-US" sz="16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 </a:t>
            </a:r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Possible Values for Search </a:t>
            </a:r>
            <a:r>
              <a:rPr lang="en-US" sz="16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Parameters</a:t>
            </a:r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843666" y="4149072"/>
            <a:ext cx="1137592" cy="375437"/>
            <a:chOff x="7162800" y="2895600"/>
            <a:chExt cx="685800" cy="228600"/>
          </a:xfrm>
        </p:grpSpPr>
        <p:sp>
          <p:nvSpPr>
            <p:cNvPr id="72" name="Rectangle 52"/>
            <p:cNvSpPr>
              <a:spLocks noChangeArrowheads="1"/>
            </p:cNvSpPr>
            <p:nvPr/>
          </p:nvSpPr>
          <p:spPr bwMode="auto">
            <a:xfrm>
              <a:off x="7162800" y="2895600"/>
              <a:ext cx="171450" cy="228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53"/>
            <p:cNvSpPr>
              <a:spLocks noChangeArrowheads="1"/>
            </p:cNvSpPr>
            <p:nvPr/>
          </p:nvSpPr>
          <p:spPr bwMode="auto">
            <a:xfrm>
              <a:off x="7334250" y="2895600"/>
              <a:ext cx="17145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54"/>
            <p:cNvSpPr>
              <a:spLocks noChangeArrowheads="1"/>
            </p:cNvSpPr>
            <p:nvPr/>
          </p:nvSpPr>
          <p:spPr bwMode="auto">
            <a:xfrm>
              <a:off x="7505700" y="2895600"/>
              <a:ext cx="17145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55"/>
            <p:cNvSpPr>
              <a:spLocks noChangeArrowheads="1"/>
            </p:cNvSpPr>
            <p:nvPr/>
          </p:nvSpPr>
          <p:spPr bwMode="auto">
            <a:xfrm>
              <a:off x="7677150" y="2895600"/>
              <a:ext cx="171450" cy="228600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" name="Rectangle 66"/>
          <p:cNvSpPr>
            <a:spLocks noChangeArrowheads="1"/>
          </p:cNvSpPr>
          <p:nvPr/>
        </p:nvSpPr>
        <p:spPr bwMode="auto">
          <a:xfrm>
            <a:off x="4075787" y="5816211"/>
            <a:ext cx="2673350" cy="381000"/>
          </a:xfrm>
          <a:prstGeom prst="rect">
            <a:avLst/>
          </a:prstGeom>
          <a:solidFill>
            <a:srgbClr val="000000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/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Individual </a:t>
            </a:r>
            <a:r>
              <a:rPr lang="en-US" sz="16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 </a:t>
            </a:r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hromosome</a:t>
            </a:r>
            <a:r>
              <a:rPr lang="en-US" sz="16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endParaRPr lang="en-US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eaLnBrk="0" hangingPunct="0"/>
            <a:r>
              <a:rPr lang="en-US" sz="1600" b="1" dirty="0">
                <a:solidFill>
                  <a:srgbClr val="33CC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(a Candidate Solution)</a:t>
            </a:r>
          </a:p>
          <a:p>
            <a:pPr eaLnBrk="0" hangingPunct="0"/>
            <a:endParaRPr lang="en-US" sz="1600" b="1" dirty="0">
              <a:solidFill>
                <a:srgbClr val="33CC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845978" y="4544188"/>
            <a:ext cx="1137592" cy="375437"/>
            <a:chOff x="7162800" y="2895600"/>
            <a:chExt cx="685800" cy="228600"/>
          </a:xfrm>
        </p:grpSpPr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7162800" y="2895600"/>
              <a:ext cx="171450" cy="228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53"/>
            <p:cNvSpPr>
              <a:spLocks noChangeArrowheads="1"/>
            </p:cNvSpPr>
            <p:nvPr/>
          </p:nvSpPr>
          <p:spPr bwMode="auto">
            <a:xfrm>
              <a:off x="7334250" y="2895600"/>
              <a:ext cx="171450" cy="228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54"/>
            <p:cNvSpPr>
              <a:spLocks noChangeArrowheads="1"/>
            </p:cNvSpPr>
            <p:nvPr/>
          </p:nvSpPr>
          <p:spPr bwMode="auto">
            <a:xfrm>
              <a:off x="7505700" y="2895600"/>
              <a:ext cx="171450" cy="228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677150" y="2895600"/>
              <a:ext cx="17145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848910" y="4965919"/>
            <a:ext cx="1137592" cy="375437"/>
            <a:chOff x="7162800" y="2895600"/>
            <a:chExt cx="685800" cy="228600"/>
          </a:xfrm>
          <a:solidFill>
            <a:schemeClr val="accent2">
              <a:lumMod val="75000"/>
            </a:schemeClr>
          </a:solidFill>
        </p:grpSpPr>
        <p:sp>
          <p:nvSpPr>
            <p:cNvPr id="83" name="Rectangle 52"/>
            <p:cNvSpPr>
              <a:spLocks noChangeArrowheads="1"/>
            </p:cNvSpPr>
            <p:nvPr/>
          </p:nvSpPr>
          <p:spPr bwMode="auto">
            <a:xfrm>
              <a:off x="7162800" y="2895600"/>
              <a:ext cx="171450" cy="228600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53"/>
            <p:cNvSpPr>
              <a:spLocks noChangeArrowheads="1"/>
            </p:cNvSpPr>
            <p:nvPr/>
          </p:nvSpPr>
          <p:spPr bwMode="auto">
            <a:xfrm>
              <a:off x="7334250" y="2895600"/>
              <a:ext cx="17145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54"/>
            <p:cNvSpPr>
              <a:spLocks noChangeArrowheads="1"/>
            </p:cNvSpPr>
            <p:nvPr/>
          </p:nvSpPr>
          <p:spPr bwMode="auto">
            <a:xfrm>
              <a:off x="7505700" y="2895600"/>
              <a:ext cx="171450" cy="228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55"/>
            <p:cNvSpPr>
              <a:spLocks noChangeArrowheads="1"/>
            </p:cNvSpPr>
            <p:nvPr/>
          </p:nvSpPr>
          <p:spPr bwMode="auto">
            <a:xfrm>
              <a:off x="7677150" y="2895600"/>
              <a:ext cx="171450" cy="228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851917" y="5325673"/>
            <a:ext cx="1134586" cy="391970"/>
            <a:chOff x="7162800" y="2895600"/>
            <a:chExt cx="685800" cy="228600"/>
          </a:xfrm>
        </p:grpSpPr>
        <p:sp>
          <p:nvSpPr>
            <p:cNvPr id="88" name="Rectangle 52"/>
            <p:cNvSpPr>
              <a:spLocks noChangeArrowheads="1"/>
            </p:cNvSpPr>
            <p:nvPr/>
          </p:nvSpPr>
          <p:spPr bwMode="auto">
            <a:xfrm>
              <a:off x="7162800" y="2895600"/>
              <a:ext cx="171450" cy="228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53"/>
            <p:cNvSpPr>
              <a:spLocks noChangeArrowheads="1"/>
            </p:cNvSpPr>
            <p:nvPr/>
          </p:nvSpPr>
          <p:spPr bwMode="auto">
            <a:xfrm>
              <a:off x="7334250" y="2895600"/>
              <a:ext cx="171450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54"/>
            <p:cNvSpPr>
              <a:spLocks noChangeArrowheads="1"/>
            </p:cNvSpPr>
            <p:nvPr/>
          </p:nvSpPr>
          <p:spPr bwMode="auto">
            <a:xfrm>
              <a:off x="7505700" y="2895600"/>
              <a:ext cx="17145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55"/>
            <p:cNvSpPr>
              <a:spLocks noChangeArrowheads="1"/>
            </p:cNvSpPr>
            <p:nvPr/>
          </p:nvSpPr>
          <p:spPr bwMode="auto">
            <a:xfrm>
              <a:off x="7677150" y="2895600"/>
              <a:ext cx="171450" cy="228600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528428" y="4175422"/>
            <a:ext cx="2280923" cy="1722171"/>
            <a:chOff x="6339017" y="4627647"/>
            <a:chExt cx="2247900" cy="1721618"/>
          </a:xfrm>
        </p:grpSpPr>
        <p:sp>
          <p:nvSpPr>
            <p:cNvPr id="93" name="Rectangle 5"/>
            <p:cNvSpPr>
              <a:spLocks noChangeArrowheads="1"/>
            </p:cNvSpPr>
            <p:nvPr/>
          </p:nvSpPr>
          <p:spPr bwMode="auto">
            <a:xfrm>
              <a:off x="6339017" y="4627647"/>
              <a:ext cx="2247900" cy="1721618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9525">
              <a:solidFill>
                <a:srgbClr val="33CC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" name="Group 6"/>
            <p:cNvGrpSpPr>
              <a:grpSpLocks/>
            </p:cNvGrpSpPr>
            <p:nvPr/>
          </p:nvGrpSpPr>
          <p:grpSpPr bwMode="auto">
            <a:xfrm>
              <a:off x="7883148" y="5608748"/>
              <a:ext cx="578886" cy="184459"/>
              <a:chOff x="1620" y="2520"/>
              <a:chExt cx="1080" cy="360"/>
            </a:xfrm>
          </p:grpSpPr>
          <p:sp>
            <p:nvSpPr>
              <p:cNvPr id="150" name="Rectangle 7"/>
              <p:cNvSpPr>
                <a:spLocks noChangeArrowheads="1"/>
              </p:cNvSpPr>
              <p:nvPr/>
            </p:nvSpPr>
            <p:spPr bwMode="auto">
              <a:xfrm>
                <a:off x="1620" y="2520"/>
                <a:ext cx="270" cy="360"/>
              </a:xfrm>
              <a:prstGeom prst="rect">
                <a:avLst/>
              </a:prstGeom>
              <a:solidFill>
                <a:srgbClr val="9933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Rectangle 8"/>
              <p:cNvSpPr>
                <a:spLocks noChangeArrowheads="1"/>
              </p:cNvSpPr>
              <p:nvPr/>
            </p:nvSpPr>
            <p:spPr bwMode="auto">
              <a:xfrm>
                <a:off x="1890" y="252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Rectangle 9"/>
              <p:cNvSpPr>
                <a:spLocks noChangeArrowheads="1"/>
              </p:cNvSpPr>
              <p:nvPr/>
            </p:nvSpPr>
            <p:spPr bwMode="auto">
              <a:xfrm>
                <a:off x="2160" y="252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Rectangle 10"/>
              <p:cNvSpPr>
                <a:spLocks noChangeArrowheads="1"/>
              </p:cNvSpPr>
              <p:nvPr/>
            </p:nvSpPr>
            <p:spPr bwMode="auto">
              <a:xfrm>
                <a:off x="2430" y="252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" name="Group 11"/>
            <p:cNvGrpSpPr>
              <a:grpSpLocks/>
            </p:cNvGrpSpPr>
            <p:nvPr/>
          </p:nvGrpSpPr>
          <p:grpSpPr bwMode="auto">
            <a:xfrm>
              <a:off x="7900059" y="5181024"/>
              <a:ext cx="561975" cy="184459"/>
              <a:chOff x="3645" y="3510"/>
              <a:chExt cx="1080" cy="360"/>
            </a:xfrm>
          </p:grpSpPr>
          <p:sp>
            <p:nvSpPr>
              <p:cNvPr id="146" name="Rectangle 12"/>
              <p:cNvSpPr>
                <a:spLocks noChangeArrowheads="1"/>
              </p:cNvSpPr>
              <p:nvPr/>
            </p:nvSpPr>
            <p:spPr bwMode="auto">
              <a:xfrm>
                <a:off x="3645" y="3510"/>
                <a:ext cx="270" cy="36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13"/>
              <p:cNvSpPr>
                <a:spLocks noChangeArrowheads="1"/>
              </p:cNvSpPr>
              <p:nvPr/>
            </p:nvSpPr>
            <p:spPr bwMode="auto">
              <a:xfrm>
                <a:off x="3915" y="351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14"/>
              <p:cNvSpPr>
                <a:spLocks noChangeArrowheads="1"/>
              </p:cNvSpPr>
              <p:nvPr/>
            </p:nvSpPr>
            <p:spPr bwMode="auto">
              <a:xfrm>
                <a:off x="4185" y="3510"/>
                <a:ext cx="270" cy="360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Rectangle 15"/>
              <p:cNvSpPr>
                <a:spLocks noChangeArrowheads="1"/>
              </p:cNvSpPr>
              <p:nvPr/>
            </p:nvSpPr>
            <p:spPr bwMode="auto">
              <a:xfrm>
                <a:off x="4455" y="3510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" name="Group 21"/>
            <p:cNvGrpSpPr>
              <a:grpSpLocks/>
            </p:cNvGrpSpPr>
            <p:nvPr/>
          </p:nvGrpSpPr>
          <p:grpSpPr bwMode="auto">
            <a:xfrm>
              <a:off x="7189785" y="5611429"/>
              <a:ext cx="561975" cy="184459"/>
              <a:chOff x="3420" y="4140"/>
              <a:chExt cx="1080" cy="360"/>
            </a:xfrm>
          </p:grpSpPr>
          <p:sp>
            <p:nvSpPr>
              <p:cNvPr id="142" name="Rectangle 22"/>
              <p:cNvSpPr>
                <a:spLocks noChangeArrowheads="1"/>
              </p:cNvSpPr>
              <p:nvPr/>
            </p:nvSpPr>
            <p:spPr bwMode="auto">
              <a:xfrm>
                <a:off x="3420" y="4140"/>
                <a:ext cx="270" cy="360"/>
              </a:xfrm>
              <a:prstGeom prst="rect">
                <a:avLst/>
              </a:prstGeom>
              <a:solidFill>
                <a:srgbClr val="9933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23"/>
              <p:cNvSpPr>
                <a:spLocks noChangeArrowheads="1"/>
              </p:cNvSpPr>
              <p:nvPr/>
            </p:nvSpPr>
            <p:spPr bwMode="auto">
              <a:xfrm>
                <a:off x="3690" y="414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Rectangle 24"/>
              <p:cNvSpPr>
                <a:spLocks noChangeArrowheads="1"/>
              </p:cNvSpPr>
              <p:nvPr/>
            </p:nvSpPr>
            <p:spPr bwMode="auto">
              <a:xfrm>
                <a:off x="3960" y="4140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25"/>
              <p:cNvSpPr>
                <a:spLocks noChangeArrowheads="1"/>
              </p:cNvSpPr>
              <p:nvPr/>
            </p:nvSpPr>
            <p:spPr bwMode="auto">
              <a:xfrm>
                <a:off x="4230" y="4140"/>
                <a:ext cx="270" cy="36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" name="Group 31"/>
            <p:cNvGrpSpPr>
              <a:grpSpLocks/>
            </p:cNvGrpSpPr>
            <p:nvPr/>
          </p:nvGrpSpPr>
          <p:grpSpPr bwMode="auto">
            <a:xfrm>
              <a:off x="7900059" y="6041833"/>
              <a:ext cx="561975" cy="184459"/>
              <a:chOff x="3420" y="5580"/>
              <a:chExt cx="1080" cy="360"/>
            </a:xfrm>
          </p:grpSpPr>
          <p:sp>
            <p:nvSpPr>
              <p:cNvPr id="138" name="Rectangle 32"/>
              <p:cNvSpPr>
                <a:spLocks noChangeArrowheads="1"/>
              </p:cNvSpPr>
              <p:nvPr/>
            </p:nvSpPr>
            <p:spPr bwMode="auto">
              <a:xfrm>
                <a:off x="3420" y="558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33"/>
              <p:cNvSpPr>
                <a:spLocks noChangeArrowheads="1"/>
              </p:cNvSpPr>
              <p:nvPr/>
            </p:nvSpPr>
            <p:spPr bwMode="auto">
              <a:xfrm>
                <a:off x="3690" y="558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Rectangle 34"/>
              <p:cNvSpPr>
                <a:spLocks noChangeArrowheads="1"/>
              </p:cNvSpPr>
              <p:nvPr/>
            </p:nvSpPr>
            <p:spPr bwMode="auto">
              <a:xfrm>
                <a:off x="3960" y="558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35"/>
              <p:cNvSpPr>
                <a:spLocks noChangeArrowheads="1"/>
              </p:cNvSpPr>
              <p:nvPr/>
            </p:nvSpPr>
            <p:spPr bwMode="auto">
              <a:xfrm>
                <a:off x="4230" y="5580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6"/>
            <p:cNvGrpSpPr>
              <a:grpSpLocks/>
            </p:cNvGrpSpPr>
            <p:nvPr/>
          </p:nvGrpSpPr>
          <p:grpSpPr bwMode="auto">
            <a:xfrm>
              <a:off x="7189785" y="6041833"/>
              <a:ext cx="561975" cy="184459"/>
              <a:chOff x="2520" y="5040"/>
              <a:chExt cx="1080" cy="360"/>
            </a:xfrm>
          </p:grpSpPr>
          <p:sp>
            <p:nvSpPr>
              <p:cNvPr id="134" name="Rectangle 27"/>
              <p:cNvSpPr>
                <a:spLocks noChangeArrowheads="1"/>
              </p:cNvSpPr>
              <p:nvPr/>
            </p:nvSpPr>
            <p:spPr bwMode="auto">
              <a:xfrm>
                <a:off x="2520" y="5040"/>
                <a:ext cx="270" cy="360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Rectangle 28"/>
              <p:cNvSpPr>
                <a:spLocks noChangeArrowheads="1"/>
              </p:cNvSpPr>
              <p:nvPr/>
            </p:nvSpPr>
            <p:spPr bwMode="auto">
              <a:xfrm>
                <a:off x="2790" y="504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Rectangle 29"/>
              <p:cNvSpPr>
                <a:spLocks noChangeArrowheads="1"/>
              </p:cNvSpPr>
              <p:nvPr/>
            </p:nvSpPr>
            <p:spPr bwMode="auto">
              <a:xfrm>
                <a:off x="3060" y="5040"/>
                <a:ext cx="270" cy="360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30"/>
              <p:cNvSpPr>
                <a:spLocks noChangeArrowheads="1"/>
              </p:cNvSpPr>
              <p:nvPr/>
            </p:nvSpPr>
            <p:spPr bwMode="auto">
              <a:xfrm>
                <a:off x="3330" y="5040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" name="Group 46"/>
            <p:cNvGrpSpPr>
              <a:grpSpLocks/>
            </p:cNvGrpSpPr>
            <p:nvPr/>
          </p:nvGrpSpPr>
          <p:grpSpPr bwMode="auto">
            <a:xfrm>
              <a:off x="6463900" y="6041833"/>
              <a:ext cx="561975" cy="184459"/>
              <a:chOff x="1620" y="5580"/>
              <a:chExt cx="1080" cy="360"/>
            </a:xfrm>
          </p:grpSpPr>
          <p:sp>
            <p:nvSpPr>
              <p:cNvPr id="130" name="Rectangle 47"/>
              <p:cNvSpPr>
                <a:spLocks noChangeArrowheads="1"/>
              </p:cNvSpPr>
              <p:nvPr/>
            </p:nvSpPr>
            <p:spPr bwMode="auto">
              <a:xfrm>
                <a:off x="1620" y="5580"/>
                <a:ext cx="270" cy="36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Rectangle 48"/>
              <p:cNvSpPr>
                <a:spLocks noChangeArrowheads="1"/>
              </p:cNvSpPr>
              <p:nvPr/>
            </p:nvSpPr>
            <p:spPr bwMode="auto">
              <a:xfrm>
                <a:off x="1890" y="558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Rectangle 49"/>
              <p:cNvSpPr>
                <a:spLocks noChangeArrowheads="1"/>
              </p:cNvSpPr>
              <p:nvPr/>
            </p:nvSpPr>
            <p:spPr bwMode="auto">
              <a:xfrm>
                <a:off x="2160" y="5580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Rectangle 50"/>
              <p:cNvSpPr>
                <a:spLocks noChangeArrowheads="1"/>
              </p:cNvSpPr>
              <p:nvPr/>
            </p:nvSpPr>
            <p:spPr bwMode="auto">
              <a:xfrm>
                <a:off x="2430" y="5580"/>
                <a:ext cx="270" cy="360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16"/>
            <p:cNvGrpSpPr>
              <a:grpSpLocks/>
            </p:cNvGrpSpPr>
            <p:nvPr/>
          </p:nvGrpSpPr>
          <p:grpSpPr bwMode="auto">
            <a:xfrm>
              <a:off x="6463900" y="5181024"/>
              <a:ext cx="561975" cy="184459"/>
              <a:chOff x="1500" y="3435"/>
              <a:chExt cx="1080" cy="360"/>
            </a:xfrm>
          </p:grpSpPr>
          <p:sp>
            <p:nvSpPr>
              <p:cNvPr id="126" name="Rectangle 17"/>
              <p:cNvSpPr>
                <a:spLocks noChangeArrowheads="1"/>
              </p:cNvSpPr>
              <p:nvPr/>
            </p:nvSpPr>
            <p:spPr bwMode="auto">
              <a:xfrm>
                <a:off x="1500" y="3435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18"/>
              <p:cNvSpPr>
                <a:spLocks noChangeArrowheads="1"/>
              </p:cNvSpPr>
              <p:nvPr/>
            </p:nvSpPr>
            <p:spPr bwMode="auto">
              <a:xfrm>
                <a:off x="1770" y="3435"/>
                <a:ext cx="270" cy="36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19"/>
              <p:cNvSpPr>
                <a:spLocks noChangeArrowheads="1"/>
              </p:cNvSpPr>
              <p:nvPr/>
            </p:nvSpPr>
            <p:spPr bwMode="auto">
              <a:xfrm>
                <a:off x="2040" y="3435"/>
                <a:ext cx="270" cy="36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Rectangle 20"/>
              <p:cNvSpPr>
                <a:spLocks noChangeArrowheads="1"/>
              </p:cNvSpPr>
              <p:nvPr/>
            </p:nvSpPr>
            <p:spPr bwMode="auto">
              <a:xfrm>
                <a:off x="2310" y="3435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36"/>
            <p:cNvGrpSpPr>
              <a:grpSpLocks/>
            </p:cNvGrpSpPr>
            <p:nvPr/>
          </p:nvGrpSpPr>
          <p:grpSpPr bwMode="auto">
            <a:xfrm>
              <a:off x="7181980" y="4750620"/>
              <a:ext cx="561975" cy="184459"/>
              <a:chOff x="2835" y="2970"/>
              <a:chExt cx="1080" cy="360"/>
            </a:xfrm>
          </p:grpSpPr>
          <p:sp>
            <p:nvSpPr>
              <p:cNvPr id="122" name="Rectangle 37"/>
              <p:cNvSpPr>
                <a:spLocks noChangeArrowheads="1"/>
              </p:cNvSpPr>
              <p:nvPr/>
            </p:nvSpPr>
            <p:spPr bwMode="auto">
              <a:xfrm>
                <a:off x="2835" y="2970"/>
                <a:ext cx="270" cy="360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38"/>
              <p:cNvSpPr>
                <a:spLocks noChangeArrowheads="1"/>
              </p:cNvSpPr>
              <p:nvPr/>
            </p:nvSpPr>
            <p:spPr bwMode="auto">
              <a:xfrm>
                <a:off x="3105" y="297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39"/>
              <p:cNvSpPr>
                <a:spLocks noChangeArrowheads="1"/>
              </p:cNvSpPr>
              <p:nvPr/>
            </p:nvSpPr>
            <p:spPr bwMode="auto">
              <a:xfrm>
                <a:off x="3375" y="2970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40"/>
              <p:cNvSpPr>
                <a:spLocks noChangeArrowheads="1"/>
              </p:cNvSpPr>
              <p:nvPr/>
            </p:nvSpPr>
            <p:spPr bwMode="auto">
              <a:xfrm>
                <a:off x="3645" y="2970"/>
                <a:ext cx="270" cy="360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2" name="Group 56"/>
            <p:cNvGrpSpPr>
              <a:grpSpLocks/>
            </p:cNvGrpSpPr>
            <p:nvPr/>
          </p:nvGrpSpPr>
          <p:grpSpPr bwMode="auto">
            <a:xfrm>
              <a:off x="7900059" y="4750620"/>
              <a:ext cx="561975" cy="184459"/>
              <a:chOff x="3780" y="2340"/>
              <a:chExt cx="1080" cy="360"/>
            </a:xfrm>
          </p:grpSpPr>
          <p:sp>
            <p:nvSpPr>
              <p:cNvPr id="118" name="Rectangle 57"/>
              <p:cNvSpPr>
                <a:spLocks noChangeArrowheads="1"/>
              </p:cNvSpPr>
              <p:nvPr/>
            </p:nvSpPr>
            <p:spPr bwMode="auto">
              <a:xfrm>
                <a:off x="3780" y="234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58"/>
              <p:cNvSpPr>
                <a:spLocks noChangeArrowheads="1"/>
              </p:cNvSpPr>
              <p:nvPr/>
            </p:nvSpPr>
            <p:spPr bwMode="auto">
              <a:xfrm>
                <a:off x="4050" y="2340"/>
                <a:ext cx="270" cy="36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59"/>
              <p:cNvSpPr>
                <a:spLocks noChangeArrowheads="1"/>
              </p:cNvSpPr>
              <p:nvPr/>
            </p:nvSpPr>
            <p:spPr bwMode="auto">
              <a:xfrm>
                <a:off x="4320" y="2340"/>
                <a:ext cx="270" cy="36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60"/>
              <p:cNvSpPr>
                <a:spLocks noChangeArrowheads="1"/>
              </p:cNvSpPr>
              <p:nvPr/>
            </p:nvSpPr>
            <p:spPr bwMode="auto">
              <a:xfrm>
                <a:off x="4590" y="2340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41"/>
            <p:cNvGrpSpPr>
              <a:grpSpLocks/>
            </p:cNvGrpSpPr>
            <p:nvPr/>
          </p:nvGrpSpPr>
          <p:grpSpPr bwMode="auto">
            <a:xfrm>
              <a:off x="7181980" y="5181024"/>
              <a:ext cx="561975" cy="184459"/>
              <a:chOff x="2115" y="3990"/>
              <a:chExt cx="1080" cy="360"/>
            </a:xfrm>
          </p:grpSpPr>
          <p:sp>
            <p:nvSpPr>
              <p:cNvPr id="114" name="Rectangle 42"/>
              <p:cNvSpPr>
                <a:spLocks noChangeArrowheads="1"/>
              </p:cNvSpPr>
              <p:nvPr/>
            </p:nvSpPr>
            <p:spPr bwMode="auto">
              <a:xfrm>
                <a:off x="2115" y="3990"/>
                <a:ext cx="270" cy="36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Rectangle 43"/>
              <p:cNvSpPr>
                <a:spLocks noChangeArrowheads="1"/>
              </p:cNvSpPr>
              <p:nvPr/>
            </p:nvSpPr>
            <p:spPr bwMode="auto">
              <a:xfrm>
                <a:off x="2385" y="3990"/>
                <a:ext cx="270" cy="36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44"/>
              <p:cNvSpPr>
                <a:spLocks noChangeArrowheads="1"/>
              </p:cNvSpPr>
              <p:nvPr/>
            </p:nvSpPr>
            <p:spPr bwMode="auto">
              <a:xfrm>
                <a:off x="2655" y="3990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45"/>
              <p:cNvSpPr>
                <a:spLocks noChangeArrowheads="1"/>
              </p:cNvSpPr>
              <p:nvPr/>
            </p:nvSpPr>
            <p:spPr bwMode="auto">
              <a:xfrm>
                <a:off x="2925" y="3990"/>
                <a:ext cx="270" cy="360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4" name="Group 51"/>
            <p:cNvGrpSpPr>
              <a:grpSpLocks/>
            </p:cNvGrpSpPr>
            <p:nvPr/>
          </p:nvGrpSpPr>
          <p:grpSpPr bwMode="auto">
            <a:xfrm>
              <a:off x="6463900" y="4770287"/>
              <a:ext cx="561975" cy="184459"/>
              <a:chOff x="3735" y="4755"/>
              <a:chExt cx="1080" cy="360"/>
            </a:xfrm>
          </p:grpSpPr>
          <p:sp>
            <p:nvSpPr>
              <p:cNvPr id="110" name="Rectangle 52"/>
              <p:cNvSpPr>
                <a:spLocks noChangeArrowheads="1"/>
              </p:cNvSpPr>
              <p:nvPr/>
            </p:nvSpPr>
            <p:spPr bwMode="auto">
              <a:xfrm>
                <a:off x="3735" y="4755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Rectangle 53"/>
              <p:cNvSpPr>
                <a:spLocks noChangeArrowheads="1"/>
              </p:cNvSpPr>
              <p:nvPr/>
            </p:nvSpPr>
            <p:spPr bwMode="auto">
              <a:xfrm>
                <a:off x="4005" y="4755"/>
                <a:ext cx="270" cy="360"/>
              </a:xfrm>
              <a:prstGeom prst="rect">
                <a:avLst/>
              </a:prstGeom>
              <a:solidFill>
                <a:srgbClr val="9933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Rectangle 54"/>
              <p:cNvSpPr>
                <a:spLocks noChangeArrowheads="1"/>
              </p:cNvSpPr>
              <p:nvPr/>
            </p:nvSpPr>
            <p:spPr bwMode="auto">
              <a:xfrm>
                <a:off x="4275" y="4755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Rectangle 55"/>
              <p:cNvSpPr>
                <a:spLocks noChangeArrowheads="1"/>
              </p:cNvSpPr>
              <p:nvPr/>
            </p:nvSpPr>
            <p:spPr bwMode="auto">
              <a:xfrm>
                <a:off x="4545" y="4755"/>
                <a:ext cx="270" cy="36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61"/>
            <p:cNvGrpSpPr>
              <a:grpSpLocks/>
            </p:cNvGrpSpPr>
            <p:nvPr/>
          </p:nvGrpSpPr>
          <p:grpSpPr bwMode="auto">
            <a:xfrm>
              <a:off x="6463900" y="5611429"/>
              <a:ext cx="561975" cy="184459"/>
              <a:chOff x="1530" y="4560"/>
              <a:chExt cx="1080" cy="360"/>
            </a:xfrm>
          </p:grpSpPr>
          <p:sp>
            <p:nvSpPr>
              <p:cNvPr id="106" name="Rectangle 62"/>
              <p:cNvSpPr>
                <a:spLocks noChangeArrowheads="1"/>
              </p:cNvSpPr>
              <p:nvPr/>
            </p:nvSpPr>
            <p:spPr bwMode="auto">
              <a:xfrm>
                <a:off x="1530" y="4560"/>
                <a:ext cx="270" cy="36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63"/>
              <p:cNvSpPr>
                <a:spLocks noChangeArrowheads="1"/>
              </p:cNvSpPr>
              <p:nvPr/>
            </p:nvSpPr>
            <p:spPr bwMode="auto">
              <a:xfrm>
                <a:off x="1800" y="456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64"/>
              <p:cNvSpPr>
                <a:spLocks noChangeArrowheads="1"/>
              </p:cNvSpPr>
              <p:nvPr/>
            </p:nvSpPr>
            <p:spPr bwMode="auto">
              <a:xfrm>
                <a:off x="2070" y="4560"/>
                <a:ext cx="270" cy="36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Rectangle 65"/>
              <p:cNvSpPr>
                <a:spLocks noChangeArrowheads="1"/>
              </p:cNvSpPr>
              <p:nvPr/>
            </p:nvSpPr>
            <p:spPr bwMode="auto">
              <a:xfrm>
                <a:off x="2340" y="4560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54" name="Rectangle 153"/>
          <p:cNvSpPr/>
          <p:nvPr/>
        </p:nvSpPr>
        <p:spPr>
          <a:xfrm>
            <a:off x="8466989" y="5940799"/>
            <a:ext cx="2403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Population of </a:t>
            </a:r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Solutions</a:t>
            </a:r>
          </a:p>
        </p:txBody>
      </p:sp>
      <p:sp>
        <p:nvSpPr>
          <p:cNvPr id="155" name="Right Arrow 154"/>
          <p:cNvSpPr/>
          <p:nvPr/>
        </p:nvSpPr>
        <p:spPr>
          <a:xfrm rot="243564">
            <a:off x="6096752" y="4337838"/>
            <a:ext cx="2375236" cy="167805"/>
          </a:xfrm>
          <a:prstGeom prst="rightArrow">
            <a:avLst>
              <a:gd name="adj1" fmla="val 50000"/>
              <a:gd name="adj2" fmla="val 5737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19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09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480276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latin typeface="Cambria" panose="02040503050406030204" pitchFamily="18" charset="0"/>
                <a:ea typeface="Cambria" panose="02040503050406030204" pitchFamily="18" charset="0"/>
              </a:rPr>
              <a:t>evolutionary Algorithm key terms</a:t>
            </a:r>
            <a:endParaRPr lang="en-US" sz="3400" b="1" dirty="0"/>
          </a:p>
        </p:txBody>
      </p:sp>
      <p:sp>
        <p:nvSpPr>
          <p:cNvPr id="3" name="Rectangle 2"/>
          <p:cNvSpPr/>
          <p:nvPr/>
        </p:nvSpPr>
        <p:spPr>
          <a:xfrm>
            <a:off x="429491" y="1967015"/>
            <a:ext cx="112914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Genetic Operators: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Recombination/Crossover: Combines Information (Gene values) of 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Two (or more)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Chromosomes to Form 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Offspring Chromosomes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Mutation: </a:t>
            </a:r>
            <a:r>
              <a:rPr lang="en-US" sz="28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Alters  Gene </a:t>
            </a: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values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with 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Randomness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8515" y="4281304"/>
            <a:ext cx="4034790" cy="1657056"/>
            <a:chOff x="2463462" y="2830516"/>
            <a:chExt cx="4034790" cy="1657056"/>
          </a:xfrm>
        </p:grpSpPr>
        <p:grpSp>
          <p:nvGrpSpPr>
            <p:cNvPr id="5" name="Group 4"/>
            <p:cNvGrpSpPr/>
            <p:nvPr/>
          </p:nvGrpSpPr>
          <p:grpSpPr>
            <a:xfrm>
              <a:off x="2463462" y="2830516"/>
              <a:ext cx="4034790" cy="1657056"/>
              <a:chOff x="384810" y="4698024"/>
              <a:chExt cx="4034790" cy="1657056"/>
            </a:xfrm>
          </p:grpSpPr>
          <p:sp>
            <p:nvSpPr>
              <p:cNvPr id="8" name="Rectangle 93"/>
              <p:cNvSpPr>
                <a:spLocks noChangeArrowheads="1"/>
              </p:cNvSpPr>
              <p:nvPr/>
            </p:nvSpPr>
            <p:spPr bwMode="auto">
              <a:xfrm>
                <a:off x="3124200" y="4754880"/>
                <a:ext cx="1295400" cy="1600200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  <a:alpha val="50195"/>
                </a:schemeClr>
              </a:solidFill>
              <a:ln w="9525">
                <a:solidFill>
                  <a:schemeClr val="tx2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Rectangle 71"/>
              <p:cNvSpPr>
                <a:spLocks noChangeArrowheads="1"/>
              </p:cNvSpPr>
              <p:nvPr/>
            </p:nvSpPr>
            <p:spPr bwMode="auto">
              <a:xfrm>
                <a:off x="384810" y="4698024"/>
                <a:ext cx="1262380" cy="1630680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9525">
                <a:solidFill>
                  <a:schemeClr val="tx2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0" name="Group 73"/>
              <p:cNvGrpSpPr>
                <a:grpSpLocks/>
              </p:cNvGrpSpPr>
              <p:nvPr/>
            </p:nvGrpSpPr>
            <p:grpSpPr bwMode="auto">
              <a:xfrm>
                <a:off x="838200" y="4953000"/>
                <a:ext cx="685800" cy="228600"/>
                <a:chOff x="1530" y="4560"/>
                <a:chExt cx="1080" cy="360"/>
              </a:xfrm>
            </p:grpSpPr>
            <p:sp>
              <p:nvSpPr>
                <p:cNvPr id="34" name="Rectangle 74"/>
                <p:cNvSpPr>
                  <a:spLocks noChangeArrowheads="1"/>
                </p:cNvSpPr>
                <p:nvPr/>
              </p:nvSpPr>
              <p:spPr bwMode="auto">
                <a:xfrm>
                  <a:off x="1530" y="4560"/>
                  <a:ext cx="270" cy="360"/>
                </a:xfrm>
                <a:prstGeom prst="rect">
                  <a:avLst/>
                </a:prstGeom>
                <a:solidFill>
                  <a:srgbClr val="339966"/>
                </a:solidFill>
                <a:ln w="9525">
                  <a:solidFill>
                    <a:schemeClr val="tx2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" name="Rectangle 75"/>
                <p:cNvSpPr>
                  <a:spLocks noChangeArrowheads="1"/>
                </p:cNvSpPr>
                <p:nvPr/>
              </p:nvSpPr>
              <p:spPr bwMode="auto">
                <a:xfrm>
                  <a:off x="1800" y="4560"/>
                  <a:ext cx="270" cy="36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2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" name="Rectangle 76"/>
                <p:cNvSpPr>
                  <a:spLocks noChangeArrowheads="1"/>
                </p:cNvSpPr>
                <p:nvPr/>
              </p:nvSpPr>
              <p:spPr bwMode="auto">
                <a:xfrm>
                  <a:off x="2070" y="4560"/>
                  <a:ext cx="270" cy="36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2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" name="Rectangle 77"/>
                <p:cNvSpPr>
                  <a:spLocks noChangeArrowheads="1"/>
                </p:cNvSpPr>
                <p:nvPr/>
              </p:nvSpPr>
              <p:spPr bwMode="auto">
                <a:xfrm>
                  <a:off x="2340" y="4560"/>
                  <a:ext cx="270" cy="36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2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1" name="Oval 213"/>
              <p:cNvSpPr>
                <a:spLocks noChangeArrowheads="1"/>
              </p:cNvSpPr>
              <p:nvPr/>
            </p:nvSpPr>
            <p:spPr bwMode="auto">
              <a:xfrm>
                <a:off x="990600" y="5684520"/>
                <a:ext cx="381000" cy="457200"/>
              </a:xfrm>
              <a:prstGeom prst="ellipse">
                <a:avLst/>
              </a:prstGeom>
              <a:solidFill>
                <a:srgbClr val="000000">
                  <a:alpha val="0"/>
                </a:srgbClr>
              </a:solidFill>
              <a:ln w="12700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Oval 214"/>
              <p:cNvSpPr>
                <a:spLocks noChangeArrowheads="1"/>
              </p:cNvSpPr>
              <p:nvPr/>
            </p:nvSpPr>
            <p:spPr bwMode="auto">
              <a:xfrm>
                <a:off x="990600" y="4846320"/>
                <a:ext cx="381000" cy="457200"/>
              </a:xfrm>
              <a:prstGeom prst="ellipse">
                <a:avLst/>
              </a:prstGeom>
              <a:solidFill>
                <a:srgbClr val="000000">
                  <a:alpha val="0"/>
                </a:srgbClr>
              </a:solidFill>
              <a:ln w="12700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Rectangle 265"/>
              <p:cNvSpPr>
                <a:spLocks noChangeArrowheads="1"/>
              </p:cNvSpPr>
              <p:nvPr/>
            </p:nvSpPr>
            <p:spPr bwMode="auto">
              <a:xfrm>
                <a:off x="1654878" y="5699760"/>
                <a:ext cx="1523932" cy="590256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algn="ctr" defTabSz="914400" eaLnBrk="0" hangingPunct="0">
                  <a:defRPr/>
                </a:pPr>
                <a:r>
                  <a:rPr lang="en-US" sz="1400" b="1" kern="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Crossover/</a:t>
                </a:r>
              </a:p>
              <a:p>
                <a:pPr algn="ctr" defTabSz="914400" eaLnBrk="0" hangingPunct="0">
                  <a:defRPr/>
                </a:pPr>
                <a:r>
                  <a:rPr lang="en-US" sz="1400" b="1" kern="0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Recombination</a:t>
                </a:r>
                <a:endParaRPr lang="en-US" sz="1400" b="1" kern="0" dirty="0"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472180" y="5875020"/>
                <a:ext cx="680720" cy="237744"/>
                <a:chOff x="3472180" y="5875020"/>
                <a:chExt cx="680720" cy="237744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3472180" y="5875020"/>
                  <a:ext cx="680720" cy="237744"/>
                  <a:chOff x="3472180" y="5707380"/>
                  <a:chExt cx="680720" cy="237744"/>
                </a:xfrm>
              </p:grpSpPr>
              <p:sp>
                <p:nvSpPr>
                  <p:cNvPr id="32" name="Rectangle 282"/>
                  <p:cNvSpPr>
                    <a:spLocks noChangeArrowheads="1"/>
                  </p:cNvSpPr>
                  <p:nvPr/>
                </p:nvSpPr>
                <p:spPr bwMode="auto">
                  <a:xfrm>
                    <a:off x="3981450" y="5715000"/>
                    <a:ext cx="171450" cy="2286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2">
                        <a:lumMod val="50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defTabSz="914400">
                      <a:defRPr/>
                    </a:pPr>
                    <a:endParaRPr 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3472180" y="5707380"/>
                    <a:ext cx="171450" cy="237744"/>
                  </a:xfrm>
                  <a:prstGeom prst="rect">
                    <a:avLst/>
                  </a:prstGeom>
                  <a:solidFill>
                    <a:srgbClr val="FF00FF"/>
                  </a:solidFill>
                  <a:ln w="9525">
                    <a:solidFill>
                      <a:schemeClr val="tx2">
                        <a:lumMod val="50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defTabSz="914400">
                      <a:defRPr/>
                    </a:pPr>
                    <a:endParaRPr 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1" name="Rectangle 280"/>
                <p:cNvSpPr>
                  <a:spLocks noChangeArrowheads="1"/>
                </p:cNvSpPr>
                <p:nvPr/>
              </p:nvSpPr>
              <p:spPr bwMode="auto">
                <a:xfrm>
                  <a:off x="3638550" y="5882640"/>
                  <a:ext cx="171450" cy="22860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2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5" name="Group 88"/>
              <p:cNvGrpSpPr>
                <a:grpSpLocks/>
              </p:cNvGrpSpPr>
              <p:nvPr/>
            </p:nvGrpSpPr>
            <p:grpSpPr bwMode="auto">
              <a:xfrm>
                <a:off x="1009650" y="5806440"/>
                <a:ext cx="514350" cy="228600"/>
                <a:chOff x="4050" y="2340"/>
                <a:chExt cx="810" cy="360"/>
              </a:xfrm>
            </p:grpSpPr>
            <p:sp>
              <p:nvSpPr>
                <p:cNvPr id="27" name="Rectangle 90"/>
                <p:cNvSpPr>
                  <a:spLocks noChangeArrowheads="1"/>
                </p:cNvSpPr>
                <p:nvPr/>
              </p:nvSpPr>
              <p:spPr bwMode="auto">
                <a:xfrm>
                  <a:off x="4050" y="2340"/>
                  <a:ext cx="270" cy="36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2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" name="Rectangle 91"/>
                <p:cNvSpPr>
                  <a:spLocks noChangeArrowheads="1"/>
                </p:cNvSpPr>
                <p:nvPr/>
              </p:nvSpPr>
              <p:spPr bwMode="auto">
                <a:xfrm>
                  <a:off x="4320" y="2340"/>
                  <a:ext cx="270" cy="36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2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" name="Rectangle 92"/>
                <p:cNvSpPr>
                  <a:spLocks noChangeArrowheads="1"/>
                </p:cNvSpPr>
                <p:nvPr/>
              </p:nvSpPr>
              <p:spPr bwMode="auto">
                <a:xfrm>
                  <a:off x="4590" y="2340"/>
                  <a:ext cx="270" cy="36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2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41700" y="4998720"/>
                <a:ext cx="685800" cy="228600"/>
                <a:chOff x="3441700" y="5105400"/>
                <a:chExt cx="685800" cy="228600"/>
              </a:xfrm>
            </p:grpSpPr>
            <p:grpSp>
              <p:nvGrpSpPr>
                <p:cNvPr id="21" name="Group 283"/>
                <p:cNvGrpSpPr>
                  <a:grpSpLocks/>
                </p:cNvGrpSpPr>
                <p:nvPr/>
              </p:nvGrpSpPr>
              <p:grpSpPr bwMode="auto">
                <a:xfrm>
                  <a:off x="3441700" y="5105400"/>
                  <a:ext cx="685800" cy="228600"/>
                  <a:chOff x="2064" y="3600"/>
                  <a:chExt cx="432" cy="144"/>
                </a:xfrm>
              </p:grpSpPr>
              <p:sp>
                <p:nvSpPr>
                  <p:cNvPr id="23" name="Rectangle 284"/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3600"/>
                    <a:ext cx="108" cy="144"/>
                  </a:xfrm>
                  <a:prstGeom prst="rect">
                    <a:avLst/>
                  </a:prstGeom>
                  <a:solidFill>
                    <a:srgbClr val="339966"/>
                  </a:solidFill>
                  <a:ln w="9525">
                    <a:solidFill>
                      <a:schemeClr val="tx2">
                        <a:lumMod val="50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defTabSz="914400">
                      <a:defRPr/>
                    </a:pPr>
                    <a:endParaRPr 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4" name="Rectangle 285"/>
                  <p:cNvSpPr>
                    <a:spLocks noChangeArrowheads="1"/>
                  </p:cNvSpPr>
                  <p:nvPr/>
                </p:nvSpPr>
                <p:spPr bwMode="auto">
                  <a:xfrm>
                    <a:off x="2172" y="3600"/>
                    <a:ext cx="108" cy="1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2">
                        <a:lumMod val="50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defTabSz="914400">
                      <a:defRPr/>
                    </a:pPr>
                    <a:endParaRPr 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5" name="Rectangle 286"/>
                  <p:cNvSpPr>
                    <a:spLocks noChangeArrowheads="1"/>
                  </p:cNvSpPr>
                  <p:nvPr/>
                </p:nvSpPr>
                <p:spPr bwMode="auto">
                  <a:xfrm>
                    <a:off x="2280" y="3600"/>
                    <a:ext cx="108" cy="1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2">
                        <a:lumMod val="50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defTabSz="914400">
                      <a:defRPr/>
                    </a:pPr>
                    <a:endParaRPr 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6" name="Rectangle 287"/>
                  <p:cNvSpPr>
                    <a:spLocks noChangeArrowheads="1"/>
                  </p:cNvSpPr>
                  <p:nvPr/>
                </p:nvSpPr>
                <p:spPr bwMode="auto">
                  <a:xfrm>
                    <a:off x="2388" y="3600"/>
                    <a:ext cx="108" cy="144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2">
                        <a:lumMod val="50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defTabSz="914400">
                      <a:defRPr/>
                    </a:pPr>
                    <a:endParaRPr 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22" name="Rectangle 49"/>
                <p:cNvSpPr>
                  <a:spLocks noChangeArrowheads="1"/>
                </p:cNvSpPr>
                <p:nvPr/>
              </p:nvSpPr>
              <p:spPr bwMode="auto">
                <a:xfrm>
                  <a:off x="3790950" y="5105400"/>
                  <a:ext cx="171450" cy="22860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2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181100" y="5318760"/>
                <a:ext cx="2800350" cy="792480"/>
                <a:chOff x="1181100" y="5318760"/>
                <a:chExt cx="2800350" cy="792480"/>
              </a:xfrm>
            </p:grpSpPr>
            <p:sp>
              <p:nvSpPr>
                <p:cNvPr id="19" name="Rectangle 281"/>
                <p:cNvSpPr>
                  <a:spLocks noChangeArrowheads="1"/>
                </p:cNvSpPr>
                <p:nvPr/>
              </p:nvSpPr>
              <p:spPr bwMode="auto">
                <a:xfrm>
                  <a:off x="3810000" y="5882640"/>
                  <a:ext cx="171450" cy="22860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2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20" name="Straight Arrow Connector 19"/>
                <p:cNvCxnSpPr/>
                <p:nvPr/>
              </p:nvCxnSpPr>
              <p:spPr bwMode="auto">
                <a:xfrm>
                  <a:off x="1181100" y="5318760"/>
                  <a:ext cx="2628900" cy="495300"/>
                </a:xfrm>
                <a:prstGeom prst="straightConnector1">
                  <a:avLst/>
                </a:prstGeom>
                <a:solidFill>
                  <a:srgbClr val="FF9933"/>
                </a:solidFill>
                <a:ln w="12700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18" name="Straight Arrow Connector 17"/>
              <p:cNvCxnSpPr>
                <a:stCxn id="11" idx="0"/>
              </p:cNvCxnSpPr>
              <p:nvPr/>
            </p:nvCxnSpPr>
            <p:spPr bwMode="auto">
              <a:xfrm flipV="1">
                <a:off x="1181100" y="5303520"/>
                <a:ext cx="2590800" cy="381000"/>
              </a:xfrm>
              <a:prstGeom prst="straightConnector1">
                <a:avLst/>
              </a:prstGeom>
              <a:solidFill>
                <a:srgbClr val="FF9933"/>
              </a:solidFill>
              <a:ln w="1270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" name="Rectangle 37"/>
            <p:cNvSpPr>
              <a:spLocks noChangeArrowheads="1"/>
            </p:cNvSpPr>
            <p:nvPr/>
          </p:nvSpPr>
          <p:spPr bwMode="auto">
            <a:xfrm>
              <a:off x="2890114" y="3942564"/>
              <a:ext cx="171450" cy="23774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49"/>
            <p:cNvSpPr>
              <a:spLocks noChangeArrowheads="1"/>
            </p:cNvSpPr>
            <p:nvPr/>
          </p:nvSpPr>
          <p:spPr bwMode="auto">
            <a:xfrm>
              <a:off x="3263170" y="3936520"/>
              <a:ext cx="171450" cy="2377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87221" y="4152616"/>
            <a:ext cx="2286000" cy="1752600"/>
            <a:chOff x="5562600" y="4495800"/>
            <a:chExt cx="2286000" cy="1752600"/>
          </a:xfrm>
        </p:grpSpPr>
        <p:sp>
          <p:nvSpPr>
            <p:cNvPr id="40" name="Rectangle 120"/>
            <p:cNvSpPr>
              <a:spLocks noChangeArrowheads="1"/>
            </p:cNvSpPr>
            <p:nvPr/>
          </p:nvSpPr>
          <p:spPr bwMode="auto">
            <a:xfrm>
              <a:off x="5562600" y="4800600"/>
              <a:ext cx="2286000" cy="14478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195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" name="Group 137"/>
            <p:cNvGrpSpPr>
              <a:grpSpLocks/>
            </p:cNvGrpSpPr>
            <p:nvPr/>
          </p:nvGrpSpPr>
          <p:grpSpPr bwMode="auto">
            <a:xfrm>
              <a:off x="6705600" y="5791200"/>
              <a:ext cx="685800" cy="228600"/>
              <a:chOff x="8940" y="8865"/>
              <a:chExt cx="1080" cy="360"/>
            </a:xfrm>
          </p:grpSpPr>
          <p:sp>
            <p:nvSpPr>
              <p:cNvPr id="49" name="Rectangle 138"/>
              <p:cNvSpPr>
                <a:spLocks noChangeArrowheads="1"/>
              </p:cNvSpPr>
              <p:nvPr/>
            </p:nvSpPr>
            <p:spPr bwMode="auto">
              <a:xfrm>
                <a:off x="8940" y="8865"/>
                <a:ext cx="270" cy="36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Rectangle 139"/>
              <p:cNvSpPr>
                <a:spLocks noChangeArrowheads="1"/>
              </p:cNvSpPr>
              <p:nvPr/>
            </p:nvSpPr>
            <p:spPr bwMode="auto">
              <a:xfrm>
                <a:off x="9210" y="8865"/>
                <a:ext cx="270" cy="36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140"/>
              <p:cNvSpPr>
                <a:spLocks noChangeArrowheads="1"/>
              </p:cNvSpPr>
              <p:nvPr/>
            </p:nvSpPr>
            <p:spPr bwMode="auto">
              <a:xfrm>
                <a:off x="9480" y="8865"/>
                <a:ext cx="270" cy="360"/>
              </a:xfrm>
              <a:prstGeom prst="rect">
                <a:avLst/>
              </a:prstGeom>
              <a:solidFill>
                <a:srgbClr val="9933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141"/>
              <p:cNvSpPr>
                <a:spLocks noChangeArrowheads="1"/>
              </p:cNvSpPr>
              <p:nvPr/>
            </p:nvSpPr>
            <p:spPr bwMode="auto">
              <a:xfrm>
                <a:off x="9750" y="8865"/>
                <a:ext cx="270" cy="36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" name="AutoShape 142"/>
            <p:cNvSpPr>
              <a:spLocks noChangeArrowheads="1"/>
            </p:cNvSpPr>
            <p:nvPr/>
          </p:nvSpPr>
          <p:spPr bwMode="auto">
            <a:xfrm>
              <a:off x="6972300" y="5257800"/>
              <a:ext cx="355600" cy="457200"/>
            </a:xfrm>
            <a:prstGeom prst="downArrow">
              <a:avLst>
                <a:gd name="adj1" fmla="val 42861"/>
                <a:gd name="adj2" fmla="val 34345"/>
              </a:avLst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143"/>
            <p:cNvSpPr>
              <a:spLocks noChangeArrowheads="1"/>
            </p:cNvSpPr>
            <p:nvPr/>
          </p:nvSpPr>
          <p:spPr bwMode="auto">
            <a:xfrm>
              <a:off x="5992583" y="5392071"/>
              <a:ext cx="955675" cy="24765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0" hangingPunct="0"/>
              <a:r>
                <a:rPr lang="en-US" sz="1600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rPr>
                <a:t>Mutation</a:t>
              </a:r>
            </a:p>
          </p:txBody>
        </p:sp>
        <p:sp>
          <p:nvSpPr>
            <p:cNvPr id="44" name="Rectangle 274"/>
            <p:cNvSpPr>
              <a:spLocks noChangeArrowheads="1"/>
            </p:cNvSpPr>
            <p:nvPr/>
          </p:nvSpPr>
          <p:spPr bwMode="auto">
            <a:xfrm>
              <a:off x="6705600" y="4953000"/>
              <a:ext cx="171450" cy="228600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275"/>
            <p:cNvSpPr>
              <a:spLocks noChangeArrowheads="1"/>
            </p:cNvSpPr>
            <p:nvPr/>
          </p:nvSpPr>
          <p:spPr bwMode="auto">
            <a:xfrm>
              <a:off x="6877050" y="4953000"/>
              <a:ext cx="171450" cy="228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277"/>
            <p:cNvSpPr>
              <a:spLocks noChangeArrowheads="1"/>
            </p:cNvSpPr>
            <p:nvPr/>
          </p:nvSpPr>
          <p:spPr bwMode="auto">
            <a:xfrm>
              <a:off x="7219950" y="4953000"/>
              <a:ext cx="17145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227"/>
            <p:cNvSpPr>
              <a:spLocks noChangeShapeType="1"/>
            </p:cNvSpPr>
            <p:nvPr/>
          </p:nvSpPr>
          <p:spPr bwMode="auto">
            <a:xfrm flipH="1">
              <a:off x="7162800" y="4495800"/>
              <a:ext cx="152400" cy="45720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" name="Rectangle 281"/>
            <p:cNvSpPr>
              <a:spLocks noChangeArrowheads="1"/>
            </p:cNvSpPr>
            <p:nvPr/>
          </p:nvSpPr>
          <p:spPr bwMode="auto">
            <a:xfrm>
              <a:off x="7055922" y="4953000"/>
              <a:ext cx="171450" cy="22658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20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337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411004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latin typeface="Cambria" panose="02040503050406030204" pitchFamily="18" charset="0"/>
                <a:ea typeface="Cambria" panose="02040503050406030204" pitchFamily="18" charset="0"/>
              </a:rPr>
              <a:t>Evolutionary Algorithm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4 Basic Steps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201622" y="2423863"/>
            <a:ext cx="1352550" cy="914400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 defTabSz="914400" eaLnBrk="0" hangingPunct="0">
              <a:spcBef>
                <a:spcPct val="30000"/>
              </a:spcBef>
              <a:defRPr/>
            </a:pPr>
            <a:r>
              <a:rPr lang="en-US" sz="1400" b="1" kern="0" dirty="0">
                <a:latin typeface="Cambria" panose="02040503050406030204" pitchFamily="18" charset="0"/>
                <a:ea typeface="Cambria" panose="02040503050406030204" pitchFamily="18" charset="0"/>
              </a:rPr>
              <a:t>Generate </a:t>
            </a:r>
          </a:p>
          <a:p>
            <a:pPr algn="ctr" defTabSz="914400" eaLnBrk="0" hangingPunct="0">
              <a:spcBef>
                <a:spcPct val="30000"/>
              </a:spcBef>
              <a:defRPr/>
            </a:pPr>
            <a:r>
              <a:rPr lang="en-US" sz="1400" b="1" kern="0" dirty="0">
                <a:latin typeface="Cambria" panose="02040503050406030204" pitchFamily="18" charset="0"/>
                <a:ea typeface="Cambria" panose="02040503050406030204" pitchFamily="18" charset="0"/>
              </a:rPr>
              <a:t>Initial </a:t>
            </a:r>
          </a:p>
          <a:p>
            <a:pPr algn="ctr" defTabSz="914400" eaLnBrk="0" hangingPunct="0">
              <a:spcBef>
                <a:spcPct val="30000"/>
              </a:spcBef>
              <a:defRPr/>
            </a:pPr>
            <a:r>
              <a:rPr lang="en-US" sz="1400" b="1" kern="0" dirty="0" smtClean="0">
                <a:latin typeface="Cambria" panose="02040503050406030204" pitchFamily="18" charset="0"/>
                <a:ea typeface="Cambria" panose="02040503050406030204" pitchFamily="18" charset="0"/>
              </a:rPr>
              <a:t>Population </a:t>
            </a:r>
            <a:endParaRPr lang="en-US" sz="1400" b="1" kern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330604" y="2404813"/>
            <a:ext cx="1371600" cy="952500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 defTabSz="914400" eaLnBrk="0" hangingPunct="0">
              <a:spcBef>
                <a:spcPts val="1200"/>
              </a:spcBef>
              <a:defRPr/>
            </a:pPr>
            <a:r>
              <a:rPr lang="en-US" sz="1400" b="1" kern="0" dirty="0">
                <a:latin typeface="Cambria" panose="02040503050406030204" pitchFamily="18" charset="0"/>
                <a:ea typeface="Cambria" panose="02040503050406030204" pitchFamily="18" charset="0"/>
              </a:rPr>
              <a:t>Evaluate </a:t>
            </a:r>
          </a:p>
          <a:p>
            <a:pPr algn="ctr" defTabSz="914400" eaLnBrk="0" hangingPunct="0">
              <a:spcBef>
                <a:spcPct val="20000"/>
              </a:spcBef>
              <a:defRPr/>
            </a:pPr>
            <a:r>
              <a:rPr lang="en-US" sz="1400" b="1" kern="0" dirty="0">
                <a:latin typeface="Cambria" panose="02040503050406030204" pitchFamily="18" charset="0"/>
                <a:ea typeface="Cambria" panose="02040503050406030204" pitchFamily="18" charset="0"/>
              </a:rPr>
              <a:t>Objective </a:t>
            </a:r>
          </a:p>
          <a:p>
            <a:pPr algn="ctr" defTabSz="914400" eaLnBrk="0" hangingPunct="0">
              <a:spcBef>
                <a:spcPct val="20000"/>
              </a:spcBef>
              <a:defRPr/>
            </a:pPr>
            <a:r>
              <a:rPr lang="en-US" sz="1400" b="1" kern="0" dirty="0">
                <a:latin typeface="Cambria" panose="02040503050406030204" pitchFamily="18" charset="0"/>
                <a:ea typeface="Cambria" panose="02040503050406030204" pitchFamily="18" charset="0"/>
              </a:rPr>
              <a:t>Function</a:t>
            </a:r>
          </a:p>
        </p:txBody>
      </p:sp>
      <p:cxnSp>
        <p:nvCxnSpPr>
          <p:cNvPr id="6" name="Straight Arrow Connector 5"/>
          <p:cNvCxnSpPr>
            <a:stCxn id="3" idx="3"/>
            <a:endCxn id="4" idx="1"/>
          </p:cNvCxnSpPr>
          <p:nvPr/>
        </p:nvCxnSpPr>
        <p:spPr>
          <a:xfrm>
            <a:off x="2554172" y="2881063"/>
            <a:ext cx="776432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66509" y="2354013"/>
            <a:ext cx="2286000" cy="1054100"/>
          </a:xfrm>
          <a:prstGeom prst="flowChartDecision">
            <a:avLst/>
          </a:prstGeom>
          <a:solidFill>
            <a:srgbClr val="FFC000">
              <a:alpha val="0"/>
            </a:srgb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defTabSz="914400" eaLnBrk="0" hangingPunct="0">
              <a:defRPr/>
            </a:pPr>
            <a:r>
              <a:rPr lang="en-US" sz="1500" b="1" kern="0" dirty="0">
                <a:latin typeface="Cambria" panose="02040503050406030204" pitchFamily="18" charset="0"/>
                <a:ea typeface="Cambria" panose="02040503050406030204" pitchFamily="18" charset="0"/>
              </a:rPr>
              <a:t>Optimization Criteria     </a:t>
            </a:r>
          </a:p>
          <a:p>
            <a:pPr algn="ctr" defTabSz="914400" eaLnBrk="0" hangingPunct="0">
              <a:defRPr/>
            </a:pPr>
            <a:r>
              <a:rPr lang="en-US" sz="1500" b="1" kern="0" dirty="0">
                <a:latin typeface="Cambria" panose="02040503050406030204" pitchFamily="18" charset="0"/>
                <a:ea typeface="Cambria" panose="02040503050406030204" pitchFamily="18" charset="0"/>
              </a:rPr>
              <a:t> Met?</a:t>
            </a:r>
          </a:p>
        </p:txBody>
      </p:sp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4702204" y="2881063"/>
            <a:ext cx="96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8916814" y="2385763"/>
            <a:ext cx="1219200" cy="9906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 defTabSz="914400" eaLnBrk="0" hangingPunct="0">
              <a:defRPr/>
            </a:pPr>
            <a:endParaRPr lang="en-US" sz="1200" b="1" kern="0" dirty="0">
              <a:solidFill>
                <a:schemeClr val="bg1"/>
              </a:solidFill>
            </a:endParaRPr>
          </a:p>
          <a:p>
            <a:pPr algn="ctr" defTabSz="914400" eaLnBrk="0" hangingPunct="0">
              <a:defRPr/>
            </a:pPr>
            <a:r>
              <a:rPr lang="en-US" sz="1400" b="1" kern="0" dirty="0">
                <a:latin typeface="Cambria" panose="02040503050406030204" pitchFamily="18" charset="0"/>
                <a:ea typeface="Cambria" panose="02040503050406030204" pitchFamily="18" charset="0"/>
              </a:rPr>
              <a:t>Best</a:t>
            </a:r>
          </a:p>
          <a:p>
            <a:pPr algn="ctr" defTabSz="914400" eaLnBrk="0" hangingPunct="0">
              <a:defRPr/>
            </a:pPr>
            <a:endParaRPr lang="en-US" sz="500" b="1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defTabSz="914400" eaLnBrk="0" hangingPunct="0">
              <a:defRPr/>
            </a:pPr>
            <a:r>
              <a:rPr lang="en-US" sz="1400" b="1" kern="0" dirty="0">
                <a:latin typeface="Cambria" panose="02040503050406030204" pitchFamily="18" charset="0"/>
                <a:ea typeface="Cambria" panose="02040503050406030204" pitchFamily="18" charset="0"/>
              </a:rPr>
              <a:t>Individuals</a:t>
            </a:r>
          </a:p>
        </p:txBody>
      </p:sp>
      <p:cxnSp>
        <p:nvCxnSpPr>
          <p:cNvPr id="16" name="Straight Arrow Connector 15"/>
          <p:cNvCxnSpPr>
            <a:stCxn id="11" idx="3"/>
            <a:endCxn id="14" idx="1"/>
          </p:cNvCxnSpPr>
          <p:nvPr/>
        </p:nvCxnSpPr>
        <p:spPr>
          <a:xfrm>
            <a:off x="7952509" y="2881063"/>
            <a:ext cx="96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8244161" y="2576263"/>
            <a:ext cx="3810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1600" b="1" dirty="0"/>
              <a:t>Yes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09730" y="3833563"/>
            <a:ext cx="4913557" cy="277043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9005714" y="4191340"/>
            <a:ext cx="1041400" cy="342900"/>
          </a:xfrm>
          <a:prstGeom prst="rect">
            <a:avLst/>
          </a:prstGeom>
          <a:solidFill>
            <a:srgbClr val="000000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hangingPunct="0">
              <a:defRPr/>
            </a:pPr>
            <a:r>
              <a:rPr lang="en-US" sz="1500" b="1" kern="0" dirty="0"/>
              <a:t>Results</a:t>
            </a:r>
          </a:p>
        </p:txBody>
      </p:sp>
      <p:cxnSp>
        <p:nvCxnSpPr>
          <p:cNvPr id="21" name="Straight Arrow Connector 20"/>
          <p:cNvCxnSpPr>
            <a:stCxn id="14" idx="2"/>
            <a:endCxn id="19" idx="0"/>
          </p:cNvCxnSpPr>
          <p:nvPr/>
        </p:nvCxnSpPr>
        <p:spPr>
          <a:xfrm>
            <a:off x="9526414" y="3376363"/>
            <a:ext cx="0" cy="8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305086" y="4093662"/>
            <a:ext cx="1915606" cy="881156"/>
          </a:xfrm>
          <a:prstGeom prst="ellipse">
            <a:avLst/>
          </a:prstGeom>
          <a:solidFill>
            <a:schemeClr val="accent5">
              <a:lumMod val="50000"/>
              <a:alpha val="33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Generate new population</a:t>
            </a:r>
            <a:endParaRPr lang="en-US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816436" y="3408113"/>
            <a:ext cx="0" cy="783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6961909" y="3479051"/>
            <a:ext cx="304800" cy="304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 dirty="0"/>
              <a:t>No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93380" y="4141624"/>
            <a:ext cx="1118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</a:rPr>
              <a:t> </a:t>
            </a:r>
            <a:r>
              <a:rPr lang="en-US" sz="1600" b="1" kern="0" dirty="0">
                <a:latin typeface="Cambria" panose="02040503050406030204" pitchFamily="18" charset="0"/>
                <a:ea typeface="Cambria" panose="02040503050406030204" pitchFamily="18" charset="0"/>
              </a:rPr>
              <a:t>Selection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70418" y="4929826"/>
            <a:ext cx="2078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0" dirty="0"/>
              <a:t> </a:t>
            </a:r>
            <a:r>
              <a:rPr lang="en-US" sz="1600" b="1" kern="0" dirty="0">
                <a:latin typeface="Cambria" panose="02040503050406030204" pitchFamily="18" charset="0"/>
                <a:ea typeface="Cambria" panose="02040503050406030204" pitchFamily="18" charset="0"/>
              </a:rPr>
              <a:t>Recombination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09508" y="4480178"/>
            <a:ext cx="6928" cy="42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25563" y="5797127"/>
            <a:ext cx="1367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Mutation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0" name="Straight Arrow Connector 39"/>
          <p:cNvCxnSpPr>
            <a:stCxn id="31" idx="2"/>
            <a:endCxn id="38" idx="0"/>
          </p:cNvCxnSpPr>
          <p:nvPr/>
        </p:nvCxnSpPr>
        <p:spPr>
          <a:xfrm flipH="1">
            <a:off x="6809508" y="5268380"/>
            <a:ext cx="1" cy="52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93531" y="5797127"/>
            <a:ext cx="22457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0" dirty="0" smtClean="0">
                <a:latin typeface="Cambria" panose="02040503050406030204" pitchFamily="18" charset="0"/>
                <a:ea typeface="Cambria" panose="02040503050406030204" pitchFamily="18" charset="0"/>
              </a:rPr>
              <a:t>Re-Insertion</a:t>
            </a:r>
            <a:endParaRPr lang="en-US" sz="1600" b="1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</p:txBody>
      </p:sp>
      <p:cxnSp>
        <p:nvCxnSpPr>
          <p:cNvPr id="43" name="Straight Arrow Connector 42"/>
          <p:cNvCxnSpPr>
            <a:stCxn id="38" idx="1"/>
          </p:cNvCxnSpPr>
          <p:nvPr/>
        </p:nvCxnSpPr>
        <p:spPr>
          <a:xfrm flipH="1">
            <a:off x="4702204" y="5966404"/>
            <a:ext cx="142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016404" y="3428251"/>
            <a:ext cx="0" cy="236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21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7970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992895"/>
            <a:ext cx="11029616" cy="98833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Evolutionary Programming(EP) </a:t>
            </a:r>
            <a:b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5894" y="2161310"/>
            <a:ext cx="90391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Classical Evolutionary Programming(CEP)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Fast 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Evolutionary Programming(FEP)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Improved 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Fast Evolutionary 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Programming(IFEP) 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and so 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22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7346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603" y="951331"/>
            <a:ext cx="11029616" cy="988332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Classical Evolutionary Programming (CEP)</a:t>
            </a:r>
            <a:b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11038" y="1939663"/>
            <a:ext cx="11222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Uses </a:t>
            </a:r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Gaussian mutation 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as the primary search factor</a:t>
            </a:r>
          </a:p>
          <a:p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/>
              <p:cNvSpPr txBox="1">
                <a:spLocks/>
              </p:cNvSpPr>
              <p:nvPr/>
            </p:nvSpPr>
            <p:spPr>
              <a:xfrm>
                <a:off x="411038" y="2724493"/>
                <a:ext cx="7578436" cy="260783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Formulas for CEP :</a:t>
                </a:r>
              </a:p>
              <a:p>
                <a:pPr marL="0" indent="0">
                  <a:buFont typeface="Wingdings 3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0,1)</m:t>
                    </m:r>
                  </m:oMath>
                </a14:m>
                <a:endParaRPr lang="en-US" sz="2400" dirty="0">
                  <a:latin typeface="Cambria" panose="02040503050406030204" pitchFamily="18" charset="0"/>
                </a:endParaRPr>
              </a:p>
              <a:p>
                <a:pPr marL="0" indent="0">
                  <a:buFont typeface="Wingdings 3" charset="2"/>
                  <a:buNone/>
                </a:pPr>
                <a:r>
                  <a:rPr lang="en-US" sz="2400" dirty="0">
                    <a:latin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τ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(0,1)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38" y="2724493"/>
                <a:ext cx="7578436" cy="2607830"/>
              </a:xfrm>
              <a:prstGeom prst="rect">
                <a:avLst/>
              </a:prstGeom>
              <a:blipFill>
                <a:blip r:embed="rId2"/>
                <a:stretch>
                  <a:fillRect l="-1608" t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6247109"/>
              </p:ext>
            </p:extLst>
          </p:nvPr>
        </p:nvGraphicFramePr>
        <p:xfrm>
          <a:off x="6830440" y="2696560"/>
          <a:ext cx="4377885" cy="3496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23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6850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48" y="452567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Fast Evolutionary Programming (FEP)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492766" y="2109918"/>
                <a:ext cx="10353762" cy="3695136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sz="32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It uses </a:t>
                </a:r>
                <a:r>
                  <a:rPr lang="en-US" sz="3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Cauchy mutation </a:t>
                </a:r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the primary search operator</a:t>
                </a:r>
              </a:p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Formulas for </a:t>
                </a:r>
                <a:r>
                  <a:rPr lang="en-US" sz="2800" b="1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FEP :</a:t>
                </a:r>
                <a:endPara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   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τ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(0,1)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6" y="2109918"/>
                <a:ext cx="10353762" cy="3695136"/>
              </a:xfrm>
              <a:prstGeom prst="rect">
                <a:avLst/>
              </a:prstGeom>
              <a:blipFill>
                <a:blip r:embed="rId2"/>
                <a:stretch>
                  <a:fillRect l="-1531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829146"/>
              </p:ext>
            </p:extLst>
          </p:nvPr>
        </p:nvGraphicFramePr>
        <p:xfrm>
          <a:off x="6520106" y="2908722"/>
          <a:ext cx="4370677" cy="3466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24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464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Improved FAST Evolutionary Programming (IFEP)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2740" y="2012936"/>
                <a:ext cx="10353762" cy="369513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sz="28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It uses 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Cauchy mutation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Gaussian mutation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the primary search operator and proceeds with the best result from this two</a:t>
                </a:r>
              </a:p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Formulas for </a:t>
                </a:r>
                <a:r>
                  <a:rPr lang="en-US" sz="2800" b="1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IFEP :</a:t>
                </a:r>
                <a:endPara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8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τ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(0,1)</m:t>
                        </m:r>
                      </m:e>
                    </m:d>
                  </m:oMath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" y="2012936"/>
                <a:ext cx="10353762" cy="3695136"/>
              </a:xfrm>
              <a:prstGeom prst="rect">
                <a:avLst/>
              </a:prstGeom>
              <a:blipFill>
                <a:blip r:embed="rId2"/>
                <a:stretch>
                  <a:fillRect l="-1237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8636304"/>
              </p:ext>
            </p:extLst>
          </p:nvPr>
        </p:nvGraphicFramePr>
        <p:xfrm>
          <a:off x="7102521" y="3085491"/>
          <a:ext cx="4502989" cy="346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25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14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10583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Differential Evolution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(DE)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26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475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169" y="998677"/>
            <a:ext cx="11029616" cy="98833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Process Of Differential </a:t>
            </a:r>
            <a:r>
              <a:rPr lang="en-US" sz="3600" b="1" dirty="0" smtClean="0">
                <a:latin typeface="Cambria" panose="02040503050406030204" pitchFamily="18" charset="0"/>
              </a:rPr>
              <a:t>Evolution</a:t>
            </a:r>
            <a:r>
              <a:rPr lang="en-US" sz="3600" b="1" dirty="0"/>
              <a:t/>
            </a:r>
            <a:br>
              <a:rPr lang="en-US" sz="3600" b="1" dirty="0"/>
            </a:br>
            <a:endParaRPr lang="en-US" sz="36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1830613" y="2822211"/>
            <a:ext cx="2524258" cy="91439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Initialize and evaluate the population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95394" y="3291480"/>
            <a:ext cx="1635617" cy="1"/>
          </a:xfrm>
          <a:prstGeom prst="straightConnector1">
            <a:avLst/>
          </a:prstGeom>
          <a:ln w="1524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307768" y="2458214"/>
            <a:ext cx="1642395" cy="1642395"/>
            <a:chOff x="4132596" y="475"/>
            <a:chExt cx="1642395" cy="1642395"/>
          </a:xfrm>
        </p:grpSpPr>
        <p:sp>
          <p:nvSpPr>
            <p:cNvPr id="7" name="Oval 6"/>
            <p:cNvSpPr/>
            <p:nvPr/>
          </p:nvSpPr>
          <p:spPr>
            <a:xfrm>
              <a:off x="4132596" y="475"/>
              <a:ext cx="1642395" cy="164239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4"/>
            <p:cNvSpPr txBox="1"/>
            <p:nvPr/>
          </p:nvSpPr>
          <p:spPr>
            <a:xfrm>
              <a:off x="4373119" y="240998"/>
              <a:ext cx="1161349" cy="1161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Cambria" panose="02040503050406030204" pitchFamily="18" charset="0"/>
                </a:rPr>
                <a:t>Mutate</a:t>
              </a:r>
              <a:endParaRPr lang="en-US" sz="2000" kern="12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97599" y="4763200"/>
            <a:ext cx="1642395" cy="1642395"/>
            <a:chOff x="2900009" y="2135378"/>
            <a:chExt cx="1642395" cy="1642395"/>
          </a:xfrm>
        </p:grpSpPr>
        <p:sp>
          <p:nvSpPr>
            <p:cNvPr id="10" name="Oval 9"/>
            <p:cNvSpPr/>
            <p:nvPr/>
          </p:nvSpPr>
          <p:spPr>
            <a:xfrm>
              <a:off x="2900009" y="2135378"/>
              <a:ext cx="1642395" cy="164239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/>
            <p:cNvSpPr txBox="1"/>
            <p:nvPr/>
          </p:nvSpPr>
          <p:spPr>
            <a:xfrm>
              <a:off x="3160387" y="2294050"/>
              <a:ext cx="1161349" cy="1161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Cambria" panose="02040503050406030204" pitchFamily="18" charset="0"/>
                </a:rPr>
                <a:t>Selection</a:t>
              </a:r>
              <a:endParaRPr lang="en-US" sz="2000" kern="12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264951" y="4757472"/>
            <a:ext cx="1642395" cy="1642395"/>
            <a:chOff x="5365183" y="2135378"/>
            <a:chExt cx="1642395" cy="1642395"/>
          </a:xfrm>
        </p:grpSpPr>
        <p:sp>
          <p:nvSpPr>
            <p:cNvPr id="13" name="Oval 12"/>
            <p:cNvSpPr/>
            <p:nvPr/>
          </p:nvSpPr>
          <p:spPr>
            <a:xfrm>
              <a:off x="5365183" y="2135378"/>
              <a:ext cx="1642395" cy="164239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605706" y="2375901"/>
              <a:ext cx="1161349" cy="1161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Cambria" panose="02040503050406030204" pitchFamily="18" charset="0"/>
                </a:rPr>
                <a:t>Crossover</a:t>
              </a:r>
              <a:endParaRPr lang="en-US" sz="2000" kern="12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95911" y="4105088"/>
            <a:ext cx="655760" cy="550411"/>
            <a:chOff x="4054175" y="1681776"/>
            <a:chExt cx="554308" cy="436072"/>
          </a:xfrm>
        </p:grpSpPr>
        <p:sp>
          <p:nvSpPr>
            <p:cNvPr id="16" name="Right Arrow 15"/>
            <p:cNvSpPr/>
            <p:nvPr/>
          </p:nvSpPr>
          <p:spPr>
            <a:xfrm rot="18000000">
              <a:off x="4113293" y="1622658"/>
              <a:ext cx="436072" cy="55430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8000000">
              <a:off x="4145999" y="1790168"/>
              <a:ext cx="305250" cy="3325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818548" y="4056082"/>
            <a:ext cx="737147" cy="648423"/>
            <a:chOff x="5286762" y="1660400"/>
            <a:chExt cx="554308" cy="436072"/>
          </a:xfrm>
        </p:grpSpPr>
        <p:sp>
          <p:nvSpPr>
            <p:cNvPr id="22" name="Right Arrow 21"/>
            <p:cNvSpPr/>
            <p:nvPr/>
          </p:nvSpPr>
          <p:spPr>
            <a:xfrm rot="3600000">
              <a:off x="5345880" y="1601282"/>
              <a:ext cx="436072" cy="55430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ight Arrow 4"/>
            <p:cNvSpPr txBox="1"/>
            <p:nvPr/>
          </p:nvSpPr>
          <p:spPr>
            <a:xfrm rot="3600000">
              <a:off x="5378586" y="1655496"/>
              <a:ext cx="305250" cy="3325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616707" y="5354964"/>
            <a:ext cx="1123945" cy="719141"/>
            <a:chOff x="4748099" y="2679422"/>
            <a:chExt cx="436072" cy="554308"/>
          </a:xfrm>
        </p:grpSpPr>
        <p:sp>
          <p:nvSpPr>
            <p:cNvPr id="25" name="Right Arrow 24"/>
            <p:cNvSpPr/>
            <p:nvPr/>
          </p:nvSpPr>
          <p:spPr>
            <a:xfrm rot="10800000">
              <a:off x="4748099" y="2679422"/>
              <a:ext cx="436072" cy="55430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ight Arrow 4"/>
            <p:cNvSpPr txBox="1"/>
            <p:nvPr/>
          </p:nvSpPr>
          <p:spPr>
            <a:xfrm rot="21600000">
              <a:off x="4878921" y="2790284"/>
              <a:ext cx="305250" cy="3325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/>
            </a:p>
          </p:txBody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27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421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451473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How it works ?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1174" y="5428413"/>
            <a:ext cx="457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45474" y="5128764"/>
            <a:ext cx="228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174" y="4529852"/>
            <a:ext cx="457200" cy="552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0"/>
            <a:endCxn id="8" idx="2"/>
          </p:cNvCxnSpPr>
          <p:nvPr/>
        </p:nvCxnSpPr>
        <p:spPr>
          <a:xfrm flipV="1">
            <a:off x="1459774" y="4585063"/>
            <a:ext cx="0" cy="54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59774" y="5183975"/>
            <a:ext cx="0" cy="24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115198" y="5861079"/>
                <a:ext cx="692333" cy="3135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98" y="5861079"/>
                <a:ext cx="692333" cy="313508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89169" y="421573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Max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9169" y="550481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Min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98857" y="5773783"/>
                <a:ext cx="442172" cy="482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57" y="5773783"/>
                <a:ext cx="442172" cy="482376"/>
              </a:xfrm>
              <a:prstGeom prst="rect">
                <a:avLst/>
              </a:prstGeom>
              <a:blipFill>
                <a:blip r:embed="rId3"/>
                <a:stretch>
                  <a:fillRect l="-9589" t="-12658" r="-26027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841029" y="4916284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ambria" panose="02040503050406030204" pitchFamily="18" charset="0"/>
                <a:ea typeface="Cambria" panose="02040503050406030204" pitchFamily="18" charset="0"/>
              </a:rPr>
              <a:t>0.42</a:t>
            </a:r>
            <a:endParaRPr lang="en-US" sz="1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060431" y="5861079"/>
                <a:ext cx="692333" cy="3135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431" y="5861079"/>
                <a:ext cx="692333" cy="313508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2177997" y="5629887"/>
            <a:ext cx="44377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64571" y="4234315"/>
            <a:ext cx="457200" cy="552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3" idx="2"/>
            <a:endCxn id="31" idx="2"/>
          </p:cNvCxnSpPr>
          <p:nvPr/>
        </p:nvCxnSpPr>
        <p:spPr>
          <a:xfrm flipV="1">
            <a:off x="2393171" y="4289526"/>
            <a:ext cx="0" cy="1039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278871" y="5283334"/>
            <a:ext cx="228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3" idx="2"/>
            <a:endCxn id="30" idx="0"/>
          </p:cNvCxnSpPr>
          <p:nvPr/>
        </p:nvCxnSpPr>
        <p:spPr>
          <a:xfrm>
            <a:off x="2393171" y="5329053"/>
            <a:ext cx="6713" cy="300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84707" y="4785479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ambria" panose="02040503050406030204" pitchFamily="18" charset="0"/>
                <a:ea typeface="Cambria" panose="02040503050406030204" pitchFamily="18" charset="0"/>
              </a:rPr>
              <a:t>0.22</a:t>
            </a:r>
            <a:endParaRPr lang="en-US" sz="1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28</a:t>
            </a:r>
            <a:endParaRPr lang="en-US" sz="16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756619" y="5332829"/>
            <a:ext cx="2215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……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254501" y="5858217"/>
                <a:ext cx="789156" cy="31637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01" y="5858217"/>
                <a:ext cx="789156" cy="316370"/>
              </a:xfrm>
              <a:prstGeom prst="rect">
                <a:avLst/>
              </a:prstGeom>
              <a:blipFill>
                <a:blip r:embed="rId5"/>
                <a:stretch>
                  <a:fillRect l="-4511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288203" y="5861079"/>
                <a:ext cx="692333" cy="3135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203" y="5861079"/>
                <a:ext cx="692333" cy="313508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/>
          <p:cNvSpPr/>
          <p:nvPr/>
        </p:nvSpPr>
        <p:spPr>
          <a:xfrm>
            <a:off x="4430384" y="5666616"/>
            <a:ext cx="457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534779" y="4693969"/>
            <a:ext cx="228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410961" y="4350690"/>
            <a:ext cx="457200" cy="552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58" idx="2"/>
          </p:cNvCxnSpPr>
          <p:nvPr/>
        </p:nvCxnSpPr>
        <p:spPr>
          <a:xfrm>
            <a:off x="4649079" y="4739688"/>
            <a:ext cx="9905" cy="89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8" idx="0"/>
            <a:endCxn id="59" idx="2"/>
          </p:cNvCxnSpPr>
          <p:nvPr/>
        </p:nvCxnSpPr>
        <p:spPr>
          <a:xfrm flipH="1" flipV="1">
            <a:off x="4639561" y="4405901"/>
            <a:ext cx="9518" cy="28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421690" y="4074962"/>
            <a:ext cx="473121" cy="6247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540609" y="4326072"/>
            <a:ext cx="228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421690" y="5306193"/>
            <a:ext cx="457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5" idx="2"/>
            <a:endCxn id="66" idx="0"/>
          </p:cNvCxnSpPr>
          <p:nvPr/>
        </p:nvCxnSpPr>
        <p:spPr>
          <a:xfrm flipH="1">
            <a:off x="5650290" y="4371791"/>
            <a:ext cx="4619" cy="93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5" idx="0"/>
            <a:endCxn id="64" idx="0"/>
          </p:cNvCxnSpPr>
          <p:nvPr/>
        </p:nvCxnSpPr>
        <p:spPr>
          <a:xfrm flipV="1">
            <a:off x="5654909" y="4074962"/>
            <a:ext cx="3342" cy="25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214893" y="4811892"/>
            <a:ext cx="819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mbria" panose="02040503050406030204" pitchFamily="18" charset="0"/>
                <a:ea typeface="Cambria" panose="02040503050406030204" pitchFamily="18" charset="0"/>
              </a:rPr>
              <a:t>0.78</a:t>
            </a:r>
            <a:endParaRPr lang="en-US" sz="1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42429" y="4811892"/>
            <a:ext cx="819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mbria" panose="02040503050406030204" pitchFamily="18" charset="0"/>
                <a:ea typeface="Cambria" panose="02040503050406030204" pitchFamily="18" charset="0"/>
              </a:rPr>
              <a:t>0.83</a:t>
            </a:r>
            <a:endParaRPr lang="en-US" sz="1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6588109" y="3785804"/>
                <a:ext cx="4657073" cy="1023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09" y="3785804"/>
                <a:ext cx="4657073" cy="1023485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510528" y="2253796"/>
                <a:ext cx="11115099" cy="1609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INITIALIZATION:</a:t>
                </a:r>
              </a:p>
              <a:p>
                <a:r>
                  <a:rPr lang="en-US" sz="32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values are instantiated for each </a:t>
                </a:r>
                <a:r>
                  <a:rPr lang="en-US" sz="32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 </a:t>
                </a:r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:r>
                  <a:rPr lang="en-US" sz="32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j</a:t>
                </a:r>
              </a:p>
              <a:p>
                <a:r>
                  <a:rPr lang="en-US" sz="3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                            </a:t>
                </a:r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28" y="2253796"/>
                <a:ext cx="11115099" cy="1609223"/>
              </a:xfrm>
              <a:prstGeom prst="rect">
                <a:avLst/>
              </a:prstGeom>
              <a:blipFill>
                <a:blip r:embed="rId8"/>
                <a:stretch>
                  <a:fillRect l="-1426" t="-4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950350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Presentation Outline</a:t>
            </a:r>
            <a:r>
              <a:rPr lang="en-US" sz="3600" b="1" dirty="0">
                <a:solidFill>
                  <a:srgbClr val="00FF00"/>
                </a:solidFill>
              </a:rPr>
              <a:t/>
            </a:r>
            <a:br>
              <a:rPr lang="en-US" sz="3600" b="1" dirty="0">
                <a:solidFill>
                  <a:srgbClr val="00FF00"/>
                </a:solidFill>
              </a:rPr>
            </a:b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45" y="2756263"/>
            <a:ext cx="10813973" cy="473539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Introduction: Function 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The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and The </a:t>
            </a:r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Algorithm</a:t>
            </a:r>
            <a:endParaRPr lang="en-US" sz="2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Function Optimization with 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Evolutionary Algorithm</a:t>
            </a:r>
            <a:endParaRPr lang="en-US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Classical Evolutionary Programming(CEP)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Fast Evolutionary Programming(FEP)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Improved Fast Evolutionary Programming(IFEP)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Differential Evolution (DE)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Experimental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 of 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 on Benchmark Functions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Hybrid 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algorithm</a:t>
            </a:r>
            <a:endParaRPr lang="en-US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spcBef>
                <a:spcPts val="1000"/>
              </a:spcBef>
              <a:buNone/>
              <a:defRPr/>
            </a:pPr>
            <a:endParaRPr lang="en-US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342900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endParaRPr lang="en-US" sz="2400" dirty="0"/>
          </a:p>
          <a:p>
            <a:pPr marL="457200" indent="-342900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99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397148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How it works ?</a:t>
            </a:r>
            <a:endParaRPr lang="en-US" sz="3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29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5894" y="1928848"/>
                <a:ext cx="11255888" cy="4658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MUTATION: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 each vector means for </a:t>
                </a:r>
                <a:r>
                  <a:rPr lang="en-US" sz="2600" dirty="0" smtClean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every </a:t>
                </a:r>
                <a:r>
                  <a:rPr lang="en-US" sz="2600" dirty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member in population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From population NP we exclude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member </a:t>
                </a:r>
                <a:r>
                  <a:rPr lang="en-US" sz="2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then randomly select</a:t>
                </a:r>
              </a:p>
              <a:p>
                <a:r>
                  <a:rPr lang="en-US" sz="2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r1, r2 and </a:t>
                </a:r>
                <a:r>
                  <a:rPr lang="en-US" sz="2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r3</a:t>
                </a:r>
              </a:p>
              <a:p>
                <a:endParaRPr lang="en-US" sz="260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600" dirty="0" smtClean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groupChr>
                    <m:r>
                      <a:rPr lang="en-US" sz="26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=  </m:t>
                    </m:r>
                    <m:groupChr>
                      <m:groupChrPr>
                        <m:chr m:val="→"/>
                        <m:pos m:val="top"/>
                        <m:ctrlPr>
                          <a:rPr lang="en-US" sz="2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groupCh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600" dirty="0" smtClean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groupChr>
                      <m:groupChrPr>
                        <m:chr m:val="→"/>
                        <m:pos m:val="top"/>
                        <m:ctrlPr>
                          <a:rPr 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sz="2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groupCh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groupChr>
                      <m:groupChrPr>
                        <m:chr m:val="→"/>
                        <m:pos m:val="top"/>
                        <m:ctrlPr>
                          <a:rPr 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sz="2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2600" dirty="0" smtClean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  <a:p>
                <a:endParaRPr lang="en-US" sz="2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The scaling factor F is a constant from (0,2)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600" dirty="0">
                    <a:latin typeface="Cambria" panose="02040503050406030204" pitchFamily="18" charset="0"/>
                    <a:ea typeface="Cambria" panose="020405030504060302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sz="26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sym typeface="Wingdings" panose="05000000000000000000" pitchFamily="2" charset="2"/>
                  </a:rPr>
                  <a:t>target vector</a:t>
                </a:r>
                <a:endParaRPr lang="en-US" sz="2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groupChr>
                    <m:r>
                      <a:rPr lang="en-US" sz="2600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is</m:t>
                    </m:r>
                  </m:oMath>
                </a14:m>
                <a:r>
                  <a:rPr lang="en-US" sz="2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600" dirty="0" smtClean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Mutant vector</a:t>
                </a:r>
                <a:endParaRPr lang="en-US" sz="2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94" y="1928848"/>
                <a:ext cx="11255888" cy="4658263"/>
              </a:xfrm>
              <a:prstGeom prst="rect">
                <a:avLst/>
              </a:prstGeom>
              <a:blipFill>
                <a:blip r:embed="rId2"/>
                <a:stretch>
                  <a:fillRect l="-1245" t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3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466422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How it works ?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30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76" y="2155640"/>
                <a:ext cx="10585570" cy="4688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Recombination: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Binomial Crossover</a:t>
                </a:r>
              </a:p>
              <a:p>
                <a:r>
                  <a:rPr lang="en-US" sz="24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Let,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be a randomly chosen integer between 1</a:t>
                </a:r>
                <a:r>
                  <a:rPr lang="en-US" sz="2400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,….,D.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𝑟𝑎𝑛𝑑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𝑟𝑎𝑛𝑑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Exponential Crossover</a:t>
                </a:r>
                <a:endParaRPr lang="en-US" sz="240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First choose integers </a:t>
                </a:r>
                <a:r>
                  <a:rPr lang="en-US" sz="2400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n</a:t>
                </a:r>
                <a:r>
                  <a:rPr lang="en-US" sz="24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(as starting point) and </a:t>
                </a:r>
                <a:r>
                  <a:rPr lang="en-US" sz="2400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L </a:t>
                </a:r>
                <a:r>
                  <a:rPr lang="en-US" sz="24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(number of components the donors actually contributes to the offspring) from the interval </a:t>
                </a:r>
                <a:r>
                  <a:rPr lang="en-US" sz="2400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[1,D]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24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∈[1,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i="1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i="1" dirty="0" smtClean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76" y="2155640"/>
                <a:ext cx="10585570" cy="4688463"/>
              </a:xfrm>
              <a:prstGeom prst="rect">
                <a:avLst/>
              </a:prstGeom>
              <a:blipFill>
                <a:blip r:embed="rId2"/>
                <a:stretch>
                  <a:fillRect l="-1324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08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521840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600" smtClean="0">
                <a:latin typeface="Cambria" panose="02040503050406030204" pitchFamily="18" charset="0"/>
                <a:ea typeface="Cambria" panose="02040503050406030204" pitchFamily="18" charset="0"/>
              </a:rPr>
              <a:t>How it works ?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31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1194" y="2092037"/>
                <a:ext cx="9810155" cy="4114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SELECTION: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competition is between the</a:t>
                </a:r>
              </a:p>
              <a:p>
                <a:r>
                  <a:rPr lang="en-US" sz="2800" dirty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Trial offspring </a:t>
                </a:r>
                <a:r>
                  <a:rPr lang="en-US" sz="2800" dirty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the 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Target</a:t>
                </a:r>
                <a:r>
                  <a:rPr lang="en-US" sz="2800" dirty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(Parent)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one with 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better fitness </a:t>
                </a:r>
                <a:r>
                  <a:rPr lang="en-US" sz="2800" dirty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admitted </a:t>
                </a:r>
              </a:p>
              <a:p>
                <a:r>
                  <a:rPr lang="en-US" sz="2800" dirty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to the next </a:t>
                </a:r>
                <a:r>
                  <a:rPr 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population</a:t>
                </a:r>
              </a:p>
              <a:p>
                <a:endParaRPr lang="en-US" sz="2800" dirty="0" smtClean="0">
                  <a:solidFill>
                    <a:schemeClr val="tx1">
                      <a:lumMod val="9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groupCh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groupCh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groupCh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groupCh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groupCh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groupChr>
                                  <m:groupChrPr>
                                    <m:chr m:val="→"/>
                                    <m:pos m:val="top"/>
                                    <m:ctrlP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groupChr>
                              </m:e>
                            </m:d>
                            <m: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groupCh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4" y="2092037"/>
                <a:ext cx="9810155" cy="4114844"/>
              </a:xfrm>
              <a:prstGeom prst="rect">
                <a:avLst/>
              </a:prstGeom>
              <a:blipFill>
                <a:blip r:embed="rId2"/>
                <a:stretch>
                  <a:fillRect l="-1553" t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1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14773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Vector representation of DE process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47" y="1983034"/>
            <a:ext cx="5022532" cy="433822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32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7947" y="3046023"/>
            <a:ext cx="371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Initialization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701" y="388648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Vector representation of DE process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41" y="2284138"/>
            <a:ext cx="5408431" cy="38545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33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92777" y="3357154"/>
            <a:ext cx="3892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Mutation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62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Vector representation of DE process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2187091"/>
            <a:ext cx="4557104" cy="41341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34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10343" y="3148149"/>
            <a:ext cx="295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Crossover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535695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different variants of DE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294394" cy="365125"/>
          </a:xfrm>
        </p:spPr>
        <p:txBody>
          <a:bodyPr/>
          <a:lstStyle/>
          <a:p>
            <a:r>
              <a:rPr lang="en-US" sz="1600" b="1" dirty="0" smtClean="0"/>
              <a:t>35</a:t>
            </a:r>
            <a:endParaRPr lang="en-US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401786" y="1995983"/>
            <a:ext cx="1120902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Differential Evolution has a specialized nomenclature that describes the adopted configuration. This takes the form of </a:t>
            </a:r>
            <a:r>
              <a:rPr lang="en-US" altLang="en-US" sz="2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DE/</a:t>
            </a:r>
            <a:r>
              <a:rPr lang="en-US" altLang="en-US" sz="2000" i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000" i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000" i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</a:t>
            </a:r>
            <a:r>
              <a:rPr lang="en-US" altLang="en-US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US" altLang="en-US" sz="2000" dirty="0" smtClea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5" y="2717656"/>
            <a:ext cx="10745805" cy="393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69" y="429213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OUR </a:t>
            </a:r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Implemented strategies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137" y="2037807"/>
            <a:ext cx="1092054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Among all those strategies we’ve used four of those for our experiment. They are —</a:t>
            </a:r>
          </a:p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DE/rand/1/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exp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DE/best/1/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exp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DE/best/1/bin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DE/rand/1/bin</a:t>
            </a:r>
          </a:p>
          <a:p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36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768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668989"/>
                  </p:ext>
                </p:extLst>
              </p:nvPr>
            </p:nvGraphicFramePr>
            <p:xfrm>
              <a:off x="496387" y="1938618"/>
              <a:ext cx="11218094" cy="43746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9076">
                      <a:extLst>
                        <a:ext uri="{9D8B030D-6E8A-4147-A177-3AD203B41FA5}">
                          <a16:colId xmlns:a16="http://schemas.microsoft.com/office/drawing/2014/main" val="2949997714"/>
                        </a:ext>
                      </a:extLst>
                    </a:gridCol>
                    <a:gridCol w="2229076">
                      <a:extLst>
                        <a:ext uri="{9D8B030D-6E8A-4147-A177-3AD203B41FA5}">
                          <a16:colId xmlns:a16="http://schemas.microsoft.com/office/drawing/2014/main" val="629289260"/>
                        </a:ext>
                      </a:extLst>
                    </a:gridCol>
                    <a:gridCol w="2229076">
                      <a:extLst>
                        <a:ext uri="{9D8B030D-6E8A-4147-A177-3AD203B41FA5}">
                          <a16:colId xmlns:a16="http://schemas.microsoft.com/office/drawing/2014/main" val="2638781866"/>
                        </a:ext>
                      </a:extLst>
                    </a:gridCol>
                    <a:gridCol w="2229076">
                      <a:extLst>
                        <a:ext uri="{9D8B030D-6E8A-4147-A177-3AD203B41FA5}">
                          <a16:colId xmlns:a16="http://schemas.microsoft.com/office/drawing/2014/main" val="3319669399"/>
                        </a:ext>
                      </a:extLst>
                    </a:gridCol>
                    <a:gridCol w="2301790">
                      <a:extLst>
                        <a:ext uri="{9D8B030D-6E8A-4147-A177-3AD203B41FA5}">
                          <a16:colId xmlns:a16="http://schemas.microsoft.com/office/drawing/2014/main" val="2301673003"/>
                        </a:ext>
                      </a:extLst>
                    </a:gridCol>
                  </a:tblGrid>
                  <a:tr h="384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 smtClean="0"/>
                            <a:t>No.</a:t>
                          </a:r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36060"/>
                      </a:ext>
                    </a:extLst>
                  </a:tr>
                  <a:tr h="6078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Sphere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[−100,100]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600091"/>
                      </a:ext>
                    </a:extLst>
                  </a:tr>
                  <a:tr h="6078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Schwefel</a:t>
                          </a:r>
                          <a:r>
                            <a:rPr lang="en-US" i="1" dirty="0" smtClean="0"/>
                            <a:t> 2.2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[−10,10]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400" b="0" i="1" dirty="0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400" b="0" i="1" dirty="0" smtClean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latin typeface="Cambria Math"/>
                                      </a:rPr>
                                      <m:t>𝑑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dirty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1400" b="0" i="1" dirty="0" smtClean="0">
                                        <a:latin typeface="Cambria Math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∏"/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400" b="0" i="1" dirty="0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dirty="0" smtClean="0">
                                            <a:latin typeface="Cambria Math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400" b="0" i="1" dirty="0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dirty="0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2490910"/>
                      </a:ext>
                    </a:extLst>
                  </a:tr>
                  <a:tr h="3976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err="1" smtClean="0"/>
                            <a:t>Schwefel</a:t>
                          </a:r>
                          <a:r>
                            <a:rPr lang="en-US" i="1" dirty="0" smtClean="0"/>
                            <a:t> 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[−10,100]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𝑚𝑎𝑥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{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,1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𝑑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772340"/>
                      </a:ext>
                    </a:extLst>
                  </a:tr>
                  <a:tr h="3976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Rosenbrock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[−30,30]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aseline="0" dirty="0" smtClean="0">
                              <a:solidFill>
                                <a:schemeClr val="tx1"/>
                              </a:solidFill>
                            </a:rPr>
                            <a:t>    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4177200"/>
                      </a:ext>
                    </a:extLst>
                  </a:tr>
                  <a:tr h="6078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Rastrigin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[−5.1,5.1]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4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sup>
                                  <m:e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[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−10</m:t>
                                    </m:r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𝜋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+10]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2616690"/>
                      </a:ext>
                    </a:extLst>
                  </a:tr>
                  <a:tr h="110483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Noncontinuous</a:t>
                          </a:r>
                          <a:endParaRPr lang="en-US" i="1" dirty="0" smtClean="0"/>
                        </a:p>
                        <a:p>
                          <a:pPr algn="ctr"/>
                          <a:r>
                            <a:rPr lang="en-US" i="1" dirty="0" err="1" smtClean="0"/>
                            <a:t>Rastrigin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[−5.1,5.1]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1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100" b="0" i="1" smtClean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1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sup>
                                  <m:e>
                                    <m:r>
                                      <a:rPr lang="en-US" sz="1100" b="0" i="1" smtClean="0">
                                        <a:latin typeface="Cambria Math"/>
                                      </a:rPr>
                                      <m:t>[</m:t>
                                    </m:r>
                                    <m:sSubSup>
                                      <m:sSubSup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1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1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100" b="0" i="1" smtClean="0">
                                        <a:latin typeface="Cambria Math"/>
                                      </a:rPr>
                                      <m:t>−10</m:t>
                                    </m:r>
                                    <m:func>
                                      <m:func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b="0" i="0" smtClean="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1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sz="11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𝜋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100" b="0" i="1" smtClean="0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1100" b="0" i="1" smtClean="0">
                                        <a:latin typeface="Cambria Math"/>
                                      </a:rPr>
                                      <m:t>+10]</m:t>
                                    </m:r>
                                  </m:e>
                                </m:nary>
                                <m:r>
                                  <a:rPr lang="en-US" sz="1100" b="0" i="0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/>
                                  </a:rPr>
                                  <m:t>where</m:t>
                                </m:r>
                                <m:r>
                                  <a:rPr lang="en-US" sz="1100" b="0" i="0" smtClean="0">
                                    <a:latin typeface="Cambria Math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100" b="0" dirty="0" smtClean="0"/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/>
                                      </a:rPr>
                                      <m:t>1=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1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1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1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100" b="0" i="1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100" b="0" i="1" smtClean="0">
                                              <a:latin typeface="Cambria Math"/>
                                            </a:rPr>
                                            <m:t>&lt;0.5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/>
                                            </a:rPr>
                                            <m:t>0.5∗</m:t>
                                          </m:r>
                                          <m:r>
                                            <a:rPr lang="en-US" sz="1100" b="0" i="1" smtClean="0">
                                              <a:latin typeface="Cambria Math"/>
                                            </a:rPr>
                                            <m:t>𝑟𝑜𝑢𝑛𝑑</m:t>
                                          </m:r>
                                          <m:r>
                                            <a:rPr lang="en-US" sz="1100" b="0" i="1" smtClean="0">
                                              <a:latin typeface="Cambria Math"/>
                                            </a:rPr>
                                            <m:t>(2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100" b="0" i="1" smtClean="0">
                                              <a:latin typeface="Cambria Math"/>
                                            </a:rPr>
                                            <m:t>)|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100" b="0" i="1" smtClean="0">
                                              <a:latin typeface="Cambria Math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1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≥0.5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7356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668989"/>
                  </p:ext>
                </p:extLst>
              </p:nvPr>
            </p:nvGraphicFramePr>
            <p:xfrm>
              <a:off x="496387" y="1938618"/>
              <a:ext cx="11218094" cy="43746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9076">
                      <a:extLst>
                        <a:ext uri="{9D8B030D-6E8A-4147-A177-3AD203B41FA5}">
                          <a16:colId xmlns:a16="http://schemas.microsoft.com/office/drawing/2014/main" val="2949997714"/>
                        </a:ext>
                      </a:extLst>
                    </a:gridCol>
                    <a:gridCol w="2229076">
                      <a:extLst>
                        <a:ext uri="{9D8B030D-6E8A-4147-A177-3AD203B41FA5}">
                          <a16:colId xmlns:a16="http://schemas.microsoft.com/office/drawing/2014/main" val="629289260"/>
                        </a:ext>
                      </a:extLst>
                    </a:gridCol>
                    <a:gridCol w="2229076">
                      <a:extLst>
                        <a:ext uri="{9D8B030D-6E8A-4147-A177-3AD203B41FA5}">
                          <a16:colId xmlns:a16="http://schemas.microsoft.com/office/drawing/2014/main" val="2638781866"/>
                        </a:ext>
                      </a:extLst>
                    </a:gridCol>
                    <a:gridCol w="2229076">
                      <a:extLst>
                        <a:ext uri="{9D8B030D-6E8A-4147-A177-3AD203B41FA5}">
                          <a16:colId xmlns:a16="http://schemas.microsoft.com/office/drawing/2014/main" val="3319669399"/>
                        </a:ext>
                      </a:extLst>
                    </a:gridCol>
                    <a:gridCol w="2301790">
                      <a:extLst>
                        <a:ext uri="{9D8B030D-6E8A-4147-A177-3AD203B41FA5}">
                          <a16:colId xmlns:a16="http://schemas.microsoft.com/office/drawing/2014/main" val="2301673003"/>
                        </a:ext>
                      </a:extLst>
                    </a:gridCol>
                  </a:tblGrid>
                  <a:tr h="384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 smtClean="0"/>
                            <a:t>No.</a:t>
                          </a:r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7" r="-104372" b="-1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36060"/>
                      </a:ext>
                    </a:extLst>
                  </a:tr>
                  <a:tr h="695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3" t="-59649" r="-404098" b="-6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Sphere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822" t="-59649" r="-204932" b="-6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7302" t="-59649" r="-1058" b="-6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600091"/>
                      </a:ext>
                    </a:extLst>
                  </a:tr>
                  <a:tr h="695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3" t="-159649" r="-404098" b="-5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Schwefel</a:t>
                          </a:r>
                          <a:r>
                            <a:rPr lang="en-US" i="1" dirty="0" smtClean="0"/>
                            <a:t> 2.2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822" t="-159649" r="-204932" b="-5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7302" t="-159649" r="-1058" b="-5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2490910"/>
                      </a:ext>
                    </a:extLst>
                  </a:tr>
                  <a:tr h="3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3" t="-448485" r="-404098" b="-8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err="1" smtClean="0"/>
                            <a:t>Schwefel</a:t>
                          </a:r>
                          <a:r>
                            <a:rPr lang="en-US" i="1" dirty="0" smtClean="0"/>
                            <a:t> 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822" t="-448485" r="-204932" b="-8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7302" t="-448485" r="-1058" b="-8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772340"/>
                      </a:ext>
                    </a:extLst>
                  </a:tr>
                  <a:tr h="3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3" t="-556923" r="-404098" b="-72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Rosenbrock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822" t="-556923" r="-204932" b="-72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7302" t="-556923" r="-1058" b="-72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4177200"/>
                      </a:ext>
                    </a:extLst>
                  </a:tr>
                  <a:tr h="695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3" t="-374561" r="-404098" b="-311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Rastrigin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822" t="-374561" r="-204932" b="-311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7302" t="-374561" r="-1058" b="-311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16690"/>
                      </a:ext>
                    </a:extLst>
                  </a:tr>
                  <a:tr h="1107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3" t="-297253" r="-404098" b="-95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Noncontinuous</a:t>
                          </a:r>
                          <a:endParaRPr lang="en-US" i="1" dirty="0" smtClean="0"/>
                        </a:p>
                        <a:p>
                          <a:pPr algn="ctr"/>
                          <a:r>
                            <a:rPr lang="en-US" i="1" dirty="0" err="1" smtClean="0"/>
                            <a:t>Rastrigin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822" t="-297253" r="-204932" b="-95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7302" t="-297253" r="-1058" b="-950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27356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94" y="501058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Used Functions for experiment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979501"/>
          </a:xfrm>
        </p:spPr>
        <p:txBody>
          <a:bodyPr/>
          <a:lstStyle/>
          <a:p>
            <a:r>
              <a:rPr lang="en-US" sz="1600" b="1" dirty="0" smtClean="0"/>
              <a:t>37</a:t>
            </a:r>
            <a:endParaRPr 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13994" y="6321262"/>
            <a:ext cx="109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Table 1: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Used benchmark function for our experiments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4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861007"/>
                  </p:ext>
                </p:extLst>
              </p:nvPr>
            </p:nvGraphicFramePr>
            <p:xfrm>
              <a:off x="462281" y="1935498"/>
              <a:ext cx="11148529" cy="40206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5253">
                      <a:extLst>
                        <a:ext uri="{9D8B030D-6E8A-4147-A177-3AD203B41FA5}">
                          <a16:colId xmlns:a16="http://schemas.microsoft.com/office/drawing/2014/main" val="2949997714"/>
                        </a:ext>
                      </a:extLst>
                    </a:gridCol>
                    <a:gridCol w="2215253">
                      <a:extLst>
                        <a:ext uri="{9D8B030D-6E8A-4147-A177-3AD203B41FA5}">
                          <a16:colId xmlns:a16="http://schemas.microsoft.com/office/drawing/2014/main" val="629289260"/>
                        </a:ext>
                      </a:extLst>
                    </a:gridCol>
                    <a:gridCol w="2215253">
                      <a:extLst>
                        <a:ext uri="{9D8B030D-6E8A-4147-A177-3AD203B41FA5}">
                          <a16:colId xmlns:a16="http://schemas.microsoft.com/office/drawing/2014/main" val="2638781866"/>
                        </a:ext>
                      </a:extLst>
                    </a:gridCol>
                    <a:gridCol w="2215253">
                      <a:extLst>
                        <a:ext uri="{9D8B030D-6E8A-4147-A177-3AD203B41FA5}">
                          <a16:colId xmlns:a16="http://schemas.microsoft.com/office/drawing/2014/main" val="3319669399"/>
                        </a:ext>
                      </a:extLst>
                    </a:gridCol>
                    <a:gridCol w="2287517">
                      <a:extLst>
                        <a:ext uri="{9D8B030D-6E8A-4147-A177-3AD203B41FA5}">
                          <a16:colId xmlns:a16="http://schemas.microsoft.com/office/drawing/2014/main" val="2301673003"/>
                        </a:ext>
                      </a:extLst>
                    </a:gridCol>
                  </a:tblGrid>
                  <a:tr h="5715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 smtClean="0"/>
                            <a:t>No.</a:t>
                          </a:r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36060"/>
                      </a:ext>
                    </a:extLst>
                  </a:tr>
                  <a:tr h="89044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Griewank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[−600,600]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23"/>
                                      </m:rP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sz="1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4000</m:t>
                                        </m:r>
                                      </m:den>
                                    </m:f>
                                  </m:e>
                                </m:nary>
                                <m:r>
                                  <a:rPr lang="en-US" sz="1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∏"/>
                                    <m:ctrlP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23"/>
                                      </m:rP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f>
                                      <m:fPr>
                                        <m:ctrlPr>
                                          <a:rPr lang="en-US" sz="1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nary>
                                <m:r>
                                  <a:rPr lang="en-US" sz="1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)+1</m:t>
                                </m:r>
                              </m:oMath>
                            </m:oMathPara>
                          </a14:m>
                          <a:endParaRPr lang="en-US" sz="1400" b="0" i="0" dirty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6579334"/>
                      </a:ext>
                    </a:extLst>
                  </a:tr>
                  <a:tr h="8847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Alpine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[−10,10]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4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sup>
                                  <m:e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</m:sSubSup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)+0.1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|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4696586"/>
                      </a:ext>
                    </a:extLst>
                  </a:tr>
                  <a:tr h="8564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Kowalik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[−5,5]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3.07e-04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4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𝜋</m:t>
                                    </m:r>
                                  </m:sup>
                                  <m:e>
                                    <m:eqArr>
                                      <m:eqArr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/>
                                        </m:sSubSup>
                                        <m:r>
                                          <a:rPr lang="en-US" sz="1400" b="0" i="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⁡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)/</m:t>
                                        </m:r>
                                      </m:e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5192968"/>
                      </a:ext>
                    </a:extLst>
                  </a:tr>
                  <a:tr h="817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Michalewicz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[0,10]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4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) 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⁡(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/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nary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513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861007"/>
                  </p:ext>
                </p:extLst>
              </p:nvPr>
            </p:nvGraphicFramePr>
            <p:xfrm>
              <a:off x="462281" y="1935498"/>
              <a:ext cx="11148529" cy="40206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5253">
                      <a:extLst>
                        <a:ext uri="{9D8B030D-6E8A-4147-A177-3AD203B41FA5}">
                          <a16:colId xmlns:a16="http://schemas.microsoft.com/office/drawing/2014/main" val="2949997714"/>
                        </a:ext>
                      </a:extLst>
                    </a:gridCol>
                    <a:gridCol w="2215253">
                      <a:extLst>
                        <a:ext uri="{9D8B030D-6E8A-4147-A177-3AD203B41FA5}">
                          <a16:colId xmlns:a16="http://schemas.microsoft.com/office/drawing/2014/main" val="629289260"/>
                        </a:ext>
                      </a:extLst>
                    </a:gridCol>
                    <a:gridCol w="2215253">
                      <a:extLst>
                        <a:ext uri="{9D8B030D-6E8A-4147-A177-3AD203B41FA5}">
                          <a16:colId xmlns:a16="http://schemas.microsoft.com/office/drawing/2014/main" val="2638781866"/>
                        </a:ext>
                      </a:extLst>
                    </a:gridCol>
                    <a:gridCol w="2215253">
                      <a:extLst>
                        <a:ext uri="{9D8B030D-6E8A-4147-A177-3AD203B41FA5}">
                          <a16:colId xmlns:a16="http://schemas.microsoft.com/office/drawing/2014/main" val="3319669399"/>
                        </a:ext>
                      </a:extLst>
                    </a:gridCol>
                    <a:gridCol w="2287517">
                      <a:extLst>
                        <a:ext uri="{9D8B030D-6E8A-4147-A177-3AD203B41FA5}">
                          <a16:colId xmlns:a16="http://schemas.microsoft.com/office/drawing/2014/main" val="2301673003"/>
                        </a:ext>
                      </a:extLst>
                    </a:gridCol>
                  </a:tblGrid>
                  <a:tr h="5715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 smtClean="0"/>
                            <a:t>No.</a:t>
                          </a:r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319" r="-104121" b="-6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36060"/>
                      </a:ext>
                    </a:extLst>
                  </a:tr>
                  <a:tr h="8904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5" t="-67808" r="-403846" b="-2897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Griewank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7808" r="-204121" b="-2897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8267" t="-67808" r="-1067" b="-2897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579334"/>
                      </a:ext>
                    </a:extLst>
                  </a:tr>
                  <a:tr h="884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5" t="-167808" r="-403846" b="-1897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Alpine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67808" r="-204121" b="-1897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8267" t="-167808" r="-1067" b="-1897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696586"/>
                      </a:ext>
                    </a:extLst>
                  </a:tr>
                  <a:tr h="856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5" t="-277305" r="-403846" b="-964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Kowalik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77305" r="-204121" b="-964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3.07e-04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8267" t="-277305" r="-1067" b="-964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5192968"/>
                      </a:ext>
                    </a:extLst>
                  </a:tr>
                  <a:tr h="817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5" t="-397015" r="-403846" b="-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Michalewicz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97015" r="-204121" b="-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8267" t="-397015" r="-1067" b="-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5132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94" y="501058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Used Functions for experiment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38</a:t>
            </a:r>
            <a:endParaRPr lang="en-US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1608929" y="6032912"/>
            <a:ext cx="8855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Table 1: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Used benchmark function for our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experiments(continued from previous slide)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42783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Presentation 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226" y="1441636"/>
            <a:ext cx="11029615" cy="36783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Performance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Analysis of DE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Variants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Analysis &amp; Synergistic Effect 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Discussion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6259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9407" y="2761008"/>
            <a:ext cx="105781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Experimental results of DE on Benchmark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39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2172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989539"/>
                <a:ext cx="11029616" cy="10138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b="1" i="1" dirty="0" smtClean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i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sz="3600" i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sz="3600" i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989539"/>
                <a:ext cx="11029616" cy="1013800"/>
              </a:xfrm>
              <a:blipFill>
                <a:blip r:embed="rId2"/>
                <a:stretch>
                  <a:fillRect t="-26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0288261"/>
              </p:ext>
            </p:extLst>
          </p:nvPr>
        </p:nvGraphicFramePr>
        <p:xfrm>
          <a:off x="496470" y="2142121"/>
          <a:ext cx="11114338" cy="327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4799">
                  <a:extLst>
                    <a:ext uri="{9D8B030D-6E8A-4147-A177-3AD203B41FA5}">
                      <a16:colId xmlns:a16="http://schemas.microsoft.com/office/drawing/2014/main" val="103721924"/>
                    </a:ext>
                  </a:extLst>
                </a:gridCol>
                <a:gridCol w="2234799">
                  <a:extLst>
                    <a:ext uri="{9D8B030D-6E8A-4147-A177-3AD203B41FA5}">
                      <a16:colId xmlns:a16="http://schemas.microsoft.com/office/drawing/2014/main" val="2406703303"/>
                    </a:ext>
                  </a:extLst>
                </a:gridCol>
                <a:gridCol w="2234799">
                  <a:extLst>
                    <a:ext uri="{9D8B030D-6E8A-4147-A177-3AD203B41FA5}">
                      <a16:colId xmlns:a16="http://schemas.microsoft.com/office/drawing/2014/main" val="1516969756"/>
                    </a:ext>
                  </a:extLst>
                </a:gridCol>
                <a:gridCol w="2234799">
                  <a:extLst>
                    <a:ext uri="{9D8B030D-6E8A-4147-A177-3AD203B41FA5}">
                      <a16:colId xmlns:a16="http://schemas.microsoft.com/office/drawing/2014/main" val="1121330231"/>
                    </a:ext>
                  </a:extLst>
                </a:gridCol>
                <a:gridCol w="2175142">
                  <a:extLst>
                    <a:ext uri="{9D8B030D-6E8A-4147-A177-3AD203B41FA5}">
                      <a16:colId xmlns:a16="http://schemas.microsoft.com/office/drawing/2014/main" val="41258320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DE/best/1/bin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DE/rand/1/bin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089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6.41e-009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2.20e-002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4.24e-008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5.40e-002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02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3.27e-004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9.80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9.02e-004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1.37e+001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2.45e-002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1.16e+002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8.93e-002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1.54e+002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911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1.30e+003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5.23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1.65e+003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223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8.13e+001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1.40e+004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2.36e+002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1.69e+004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1227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7.26e+003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1.04e+005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1.38e+005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293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7.99e+004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3.30e+005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1.77e+005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5.40e+005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42363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8664" y="5491787"/>
                <a:ext cx="11029950" cy="373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 2: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Optimization of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Sphere function</a:t>
                </a:r>
                <a:r>
                  <a:rPr lang="en-US" b="1" i="1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i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by DE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variants with different number of generations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64" y="5491787"/>
                <a:ext cx="11029950" cy="373757"/>
              </a:xfrm>
              <a:prstGeom prst="rect">
                <a:avLst/>
              </a:prstGeom>
              <a:blipFill>
                <a:blip r:embed="rId3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40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358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885036"/>
                <a:ext cx="11029616" cy="10138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885036"/>
                <a:ext cx="11029616" cy="1013800"/>
              </a:xfrm>
              <a:blipFill>
                <a:blip r:embed="rId2"/>
                <a:stretch>
                  <a:fillRect t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22" y="2050595"/>
            <a:ext cx="7110553" cy="419295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41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279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976476"/>
                <a:ext cx="11029616" cy="10138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976476"/>
                <a:ext cx="11029616" cy="1013800"/>
              </a:xfrm>
              <a:blipFill>
                <a:blip r:embed="rId2"/>
                <a:stretch>
                  <a:fillRect t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736" y="2102846"/>
            <a:ext cx="7036528" cy="421507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42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2986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480087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 2.2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480087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1921951"/>
              </p:ext>
            </p:extLst>
          </p:nvPr>
        </p:nvGraphicFramePr>
        <p:xfrm>
          <a:off x="581025" y="2181225"/>
          <a:ext cx="110299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3017494063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963537907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999872947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218246916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613847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83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5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34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20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904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8926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1024" y="4985840"/>
                <a:ext cx="11029783" cy="388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 </a:t>
                </a:r>
                <a:r>
                  <a:rPr lang="en-US" b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3: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Optimization of 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by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 2.2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 variants with different number of generations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" y="4985840"/>
                <a:ext cx="11029783" cy="388696"/>
              </a:xfrm>
              <a:prstGeom prst="rect">
                <a:avLst/>
              </a:prstGeom>
              <a:blipFill rotWithShape="1">
                <a:blip r:embed="rId3"/>
                <a:stretch>
                  <a:fillRect t="-9375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43</a:t>
            </a:r>
            <a:endParaRPr lang="en-US" sz="1600" b="1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642781"/>
              </p:ext>
            </p:extLst>
          </p:nvPr>
        </p:nvGraphicFramePr>
        <p:xfrm>
          <a:off x="467360" y="2092960"/>
          <a:ext cx="11226799" cy="2708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412">
                  <a:extLst>
                    <a:ext uri="{9D8B030D-6E8A-4147-A177-3AD203B41FA5}">
                      <a16:colId xmlns:a16="http://schemas.microsoft.com/office/drawing/2014/main" val="103721924"/>
                    </a:ext>
                  </a:extLst>
                </a:gridCol>
                <a:gridCol w="2257412">
                  <a:extLst>
                    <a:ext uri="{9D8B030D-6E8A-4147-A177-3AD203B41FA5}">
                      <a16:colId xmlns:a16="http://schemas.microsoft.com/office/drawing/2014/main" val="2406703303"/>
                    </a:ext>
                  </a:extLst>
                </a:gridCol>
                <a:gridCol w="2257412">
                  <a:extLst>
                    <a:ext uri="{9D8B030D-6E8A-4147-A177-3AD203B41FA5}">
                      <a16:colId xmlns:a16="http://schemas.microsoft.com/office/drawing/2014/main" val="1516969756"/>
                    </a:ext>
                  </a:extLst>
                </a:gridCol>
                <a:gridCol w="2257412">
                  <a:extLst>
                    <a:ext uri="{9D8B030D-6E8A-4147-A177-3AD203B41FA5}">
                      <a16:colId xmlns:a16="http://schemas.microsoft.com/office/drawing/2014/main" val="1121330231"/>
                    </a:ext>
                  </a:extLst>
                </a:gridCol>
                <a:gridCol w="2197151">
                  <a:extLst>
                    <a:ext uri="{9D8B030D-6E8A-4147-A177-3AD203B41FA5}">
                      <a16:colId xmlns:a16="http://schemas.microsoft.com/office/drawing/2014/main" val="4125832081"/>
                    </a:ext>
                  </a:extLst>
                </a:gridCol>
              </a:tblGrid>
              <a:tr h="380104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DE/best/1/bin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DE/rand/1/bin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089965"/>
                  </a:ext>
                </a:extLst>
              </a:tr>
              <a:tr h="3853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3.02e-008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8.32e-003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1.89e-014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024557"/>
                  </a:ext>
                </a:extLst>
              </a:tr>
              <a:tr h="3853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1.30e-004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5.69e-001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7.27e-009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3.71e-001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4.40e-003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1.20e-006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1.22e-003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9110053"/>
                  </a:ext>
                </a:extLst>
              </a:tr>
              <a:tr h="3853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8.08e-001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1.01e-004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2231308"/>
                  </a:ext>
                </a:extLst>
              </a:tr>
              <a:tr h="3853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1.54e-002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8.70e-001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1227617"/>
                  </a:ext>
                </a:extLst>
              </a:tr>
              <a:tr h="3853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3.80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2.90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5.33e+001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29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06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6705" y="416150"/>
                <a:ext cx="11029616" cy="988332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Schwefel</a:t>
                </a:r>
                <a:r>
                  <a:rPr lang="en-US" sz="3600" b="1" i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2.2</a:t>
                </a:r>
                <a:r>
                  <a:rPr lang="en-US" sz="3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6705" y="416150"/>
                <a:ext cx="11029616" cy="988332"/>
              </a:xfrm>
              <a:blipFill>
                <a:blip r:embed="rId2"/>
                <a:stretch>
                  <a:fillRect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11" y="2039438"/>
            <a:ext cx="7518403" cy="42699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44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0600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401710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 2.2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401710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23" y="2026080"/>
            <a:ext cx="7312752" cy="4488451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45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205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440899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Schwefel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2.1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440899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557374"/>
              </p:ext>
            </p:extLst>
          </p:nvPr>
        </p:nvGraphicFramePr>
        <p:xfrm>
          <a:off x="581025" y="2181225"/>
          <a:ext cx="1102995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1130982606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4152237035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722172299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4029028113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988793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DE/best/1/bin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DE/rand/1/bin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74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2.80e-001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4.52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5.21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9.92e-001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188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3.91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2.27e+001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3.48e+001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7.07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314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4.46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2.53e+001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1.00e+001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9.90e+001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7398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4.62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1.74e+001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8.73e+001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03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3.38e+001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4.60e+001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4.99e+001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1.76e+002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626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7.38e+001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3.61e+002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1.56e+002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2.10e+002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65929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81024" y="5059873"/>
                <a:ext cx="11029783" cy="388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 </a:t>
                </a:r>
                <a:r>
                  <a:rPr lang="en-US" b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4: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Optimization 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 2.1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by 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variants with different number of generations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" y="5059873"/>
                <a:ext cx="11029783" cy="388696"/>
              </a:xfrm>
              <a:prstGeom prst="rect">
                <a:avLst/>
              </a:prstGeom>
              <a:blipFill>
                <a:blip r:embed="rId3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46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094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66892" y="4354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 2.1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6892" y="435456"/>
                <a:ext cx="11029616" cy="1013800"/>
              </a:xfrm>
              <a:blipFill>
                <a:blip r:embed="rId2"/>
                <a:stretch>
                  <a:fillRect b="-22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054224"/>
            <a:ext cx="7454900" cy="453479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47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325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4100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 2.1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410056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50" y="2003425"/>
            <a:ext cx="7579297" cy="447683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48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201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2507" y="2888734"/>
            <a:ext cx="86719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Introduction: Function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4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7926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3846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Rosenbrock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𝟕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b="1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384656"/>
                <a:ext cx="11029616" cy="1013800"/>
              </a:xfrm>
              <a:blipFill>
                <a:blip r:embed="rId2"/>
                <a:stretch>
                  <a:fillRect b="-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42997"/>
              </p:ext>
            </p:extLst>
          </p:nvPr>
        </p:nvGraphicFramePr>
        <p:xfrm>
          <a:off x="581025" y="2181225"/>
          <a:ext cx="1102995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3564421850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326661605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861018330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829104923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60473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DE/best/1/bin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DE/rand/1/bin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99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2.20e+013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7.22e+012</a:t>
                      </a:r>
                      <a:endParaRPr lang="en-US" sz="20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2.21e+013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7.22e+012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430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2.55e+013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7.24e+012</a:t>
                      </a:r>
                      <a:endParaRPr lang="en-US" sz="20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2.55e+013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7.24e+012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2942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2.68e+013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7.32e+012</a:t>
                      </a:r>
                      <a:endParaRPr lang="en-US" sz="20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2.68e+013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7.32e+012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3846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2.77e+013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7.73e+012</a:t>
                      </a:r>
                      <a:endParaRPr lang="en-US" sz="20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2.77e+013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7.73e+012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193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2.93e+013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1.10e+013</a:t>
                      </a:r>
                      <a:endParaRPr lang="en-US" sz="20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2.93e+013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1.10e+013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305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3.03e+013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5.81e+013</a:t>
                      </a:r>
                      <a:endParaRPr lang="en-US" sz="20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3.02e+013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5.81e+013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21235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1025" y="5217345"/>
                <a:ext cx="11029782" cy="388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 5</a:t>
                </a:r>
                <a:r>
                  <a:rPr lang="en-US" b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Optimization 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Rosenbrock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𝟕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by DE variants with different number of generations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5217345"/>
                <a:ext cx="11029782" cy="388696"/>
              </a:xfrm>
              <a:prstGeom prst="rect">
                <a:avLst/>
              </a:prstGeom>
              <a:blipFill>
                <a:blip r:embed="rId3"/>
                <a:stretch>
                  <a:fillRect t="-1093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49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1564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846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Rosenbrock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𝟕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846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01" y="2169954"/>
            <a:ext cx="7132397" cy="419274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50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4842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4227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Rosenbrock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𝟕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422756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79453"/>
            <a:ext cx="7150099" cy="451834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51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608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4481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Rosenbrock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𝟕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4481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91" y="2169953"/>
            <a:ext cx="7453215" cy="415464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52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175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4227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Rosenbrock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𝟕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422756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52" y="2051844"/>
            <a:ext cx="7227093" cy="433625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53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15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435456"/>
                <a:ext cx="11029616" cy="1013800"/>
              </a:xfrm>
            </p:spPr>
            <p:txBody>
              <a:bodyPr/>
              <a:lstStyle/>
              <a:p>
                <a:pPr algn="ctr"/>
                <a:r>
                  <a:rPr lang="en-US" dirty="0" smtClean="0"/>
                  <a:t> </a:t>
                </a:r>
                <a:r>
                  <a:rPr lang="en-US" sz="36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Rastrigin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b="1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435456"/>
                <a:ext cx="11029616" cy="1013800"/>
              </a:xfrm>
              <a:blipFill>
                <a:blip r:embed="rId2"/>
                <a:stretch>
                  <a:fillRect b="-22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020909"/>
              </p:ext>
            </p:extLst>
          </p:nvPr>
        </p:nvGraphicFramePr>
        <p:xfrm>
          <a:off x="581025" y="2181225"/>
          <a:ext cx="110299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1976761640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554543794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116554684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437734016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201417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88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29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2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835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11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42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3298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1025" y="5077645"/>
                <a:ext cx="11029782" cy="388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 </a:t>
                </a:r>
                <a:r>
                  <a:rPr lang="en-US" b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6: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Optimization of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Rastrigin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by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 variants with different number of generations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5077645"/>
                <a:ext cx="11029782" cy="388696"/>
              </a:xfrm>
              <a:prstGeom prst="rect">
                <a:avLst/>
              </a:prstGeom>
              <a:blipFill>
                <a:blip r:embed="rId3"/>
                <a:stretch>
                  <a:fillRect t="-1093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54</a:t>
            </a:r>
            <a:endParaRPr lang="en-US" sz="1600" b="1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477230"/>
              </p:ext>
            </p:extLst>
          </p:nvPr>
        </p:nvGraphicFramePr>
        <p:xfrm>
          <a:off x="581025" y="2242185"/>
          <a:ext cx="1102995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1130982606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4152237035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722172299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4029028113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988793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DE/best/1/bin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DE/rand/1/bin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74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2.45e-008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9.86e+003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188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1.82e-008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9.07e-004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4.97e-014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6.20e+004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314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4.85e-006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5.49e-002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5.57e-010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1.47e+005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7398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2.92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1.85e-006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1.99e+005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03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8.77e-001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1.91e+002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4.89e-003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5.75e+005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626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3.58e+002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1.30e+004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1.15e+006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6592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0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3973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Rastrigin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3973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06" y="2087402"/>
            <a:ext cx="7707185" cy="419909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55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7343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592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Rastrigin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592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25503"/>
            <a:ext cx="7141210" cy="424687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56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61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4354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Noncontinuous </a:t>
                </a:r>
                <a:r>
                  <a:rPr lang="en-US" sz="36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Rastrigin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435456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186102"/>
              </p:ext>
            </p:extLst>
          </p:nvPr>
        </p:nvGraphicFramePr>
        <p:xfrm>
          <a:off x="581025" y="2181225"/>
          <a:ext cx="11029950" cy="2685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32145850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037789188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077654532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617337261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021196712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DE/best/1/bin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DE/rand/1/bin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26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2.65e-001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2.17e-006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4085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2.47e-009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2.27e-001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2.65e-001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3.25e-006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8180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1.74e-006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5.17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2.65e-001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0552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1.36e-003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1.31e+001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2.65e-001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095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5.97e-001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1.49e+002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2.65e-001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2.42e+001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766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1.17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1.98e+002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3.19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2.65e+002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7116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1024" y="5016871"/>
                <a:ext cx="11029783" cy="373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 7: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Optimization of </a:t>
                </a:r>
                <a:r>
                  <a:rPr lang="en-US" b="1" i="1" dirty="0" err="1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Non</a:t>
                </a:r>
                <a:r>
                  <a:rPr lang="en-US" b="1" i="1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Rastrigin</a:t>
                </a:r>
                <a:r>
                  <a:rPr lang="en-US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by DE variants with different number of generations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" y="5016871"/>
                <a:ext cx="11029783" cy="373757"/>
              </a:xfrm>
              <a:prstGeom prst="rect">
                <a:avLst/>
              </a:prstGeom>
              <a:blipFill rotWithShape="1">
                <a:blip r:embed="rId3"/>
                <a:stretch>
                  <a:fillRect t="-983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57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926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973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Noncontinuous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Rastrigin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endParaRPr lang="en-US" sz="3600" b="1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97356"/>
                <a:ext cx="11029616" cy="1013800"/>
              </a:xfrm>
              <a:blipFill>
                <a:blip r:embed="rId2"/>
                <a:stretch>
                  <a:fillRect b="-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948974"/>
            <a:ext cx="7314565" cy="463087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58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3208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963413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Presentation Outline</a:t>
            </a:r>
            <a:r>
              <a:rPr lang="en-US" sz="3600" b="1" dirty="0">
                <a:solidFill>
                  <a:srgbClr val="00FF00"/>
                </a:solidFill>
              </a:rPr>
              <a:t/>
            </a:r>
            <a:br>
              <a:rPr lang="en-US" sz="3600" b="1" dirty="0">
                <a:solidFill>
                  <a:srgbClr val="00FF00"/>
                </a:solidFill>
              </a:rPr>
            </a:b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457200" indent="-342900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sz="13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: Function Optimization</a:t>
            </a:r>
          </a:p>
          <a:p>
            <a:pPr marL="114300" indent="0">
              <a:spcBef>
                <a:spcPts val="1000"/>
              </a:spcBef>
              <a:buNone/>
              <a:defRPr/>
            </a:pPr>
            <a:r>
              <a:rPr lang="en-US" sz="13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-</a:t>
            </a:r>
            <a:r>
              <a:rPr lang="en-US" sz="136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1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</a:t>
            </a:r>
            <a:r>
              <a:rPr lang="en-US" sz="13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The </a:t>
            </a:r>
            <a:r>
              <a:rPr lang="en-US" sz="13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Algorithm</a:t>
            </a:r>
          </a:p>
          <a:p>
            <a:pPr marL="114300" lvl="2" indent="0">
              <a:spcBef>
                <a:spcPts val="1000"/>
              </a:spcBef>
              <a:buNone/>
              <a:defRPr/>
            </a:pPr>
            <a:r>
              <a:rPr lang="en-US" sz="13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3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-&gt; </a:t>
            </a:r>
            <a:r>
              <a:rPr lang="en-US" sz="13600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Continuous Optimization Problem</a:t>
            </a:r>
          </a:p>
          <a:p>
            <a:pPr marL="114300" indent="0">
              <a:spcBef>
                <a:spcPts val="1000"/>
              </a:spcBef>
              <a:buNone/>
              <a:defRPr/>
            </a:pPr>
            <a:endParaRPr lang="en-US" sz="2800" dirty="0" smtClean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457200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endParaRPr lang="en-US" sz="2800" dirty="0" smtClean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lvl="1" indent="0">
              <a:spcBef>
                <a:spcPts val="1000"/>
              </a:spcBef>
              <a:buNone/>
              <a:defRPr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</a:t>
            </a:r>
          </a:p>
          <a:p>
            <a:pPr marL="114300" lvl="1" indent="0">
              <a:spcBef>
                <a:spcPts val="1000"/>
              </a:spcBef>
              <a:buNone/>
              <a:defRPr/>
            </a:pPr>
            <a:endParaRPr lang="en-US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lvl="1" indent="0">
              <a:spcBef>
                <a:spcPts val="1000"/>
              </a:spcBef>
              <a:buNone/>
              <a:defRPr/>
            </a:pPr>
            <a:endParaRPr lang="en-US" sz="2800" dirty="0" smtClean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lvl="1" indent="0">
              <a:spcBef>
                <a:spcPts val="1000"/>
              </a:spcBef>
              <a:buNone/>
              <a:defRPr/>
            </a:pPr>
            <a:endParaRPr lang="en-US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lvl="1" indent="0">
              <a:spcBef>
                <a:spcPts val="1000"/>
              </a:spcBef>
              <a:buNone/>
              <a:defRPr/>
            </a:pP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endParaRPr lang="en-US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5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717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4100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Noncontinuous </a:t>
                </a:r>
                <a:r>
                  <a:rPr lang="en-US" sz="36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Rastrigin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410056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19" y="1954054"/>
            <a:ext cx="7172960" cy="456538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59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60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3719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Griewank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𝟏𝟒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b="1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371956"/>
                <a:ext cx="11029616" cy="1013800"/>
              </a:xfrm>
              <a:blipFill>
                <a:blip r:embed="rId2"/>
                <a:stretch>
                  <a:fillRect b="-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349434"/>
              </p:ext>
            </p:extLst>
          </p:nvPr>
        </p:nvGraphicFramePr>
        <p:xfrm>
          <a:off x="581025" y="2181225"/>
          <a:ext cx="1102995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3256544029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144214835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217213441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49495884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559371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DE/best/1/bin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DE/rand/1/bin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2.09e-004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660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1.02e-010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5.07e-002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761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4.03e-008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2.31e-001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07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3.24e-005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9.33e-001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3.89e+001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75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1.71e-002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9.73e+001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191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1.06e+001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9.44e-002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2.54e+002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111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4499" y="4897675"/>
                <a:ext cx="11166307" cy="388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 </a:t>
                </a:r>
                <a:r>
                  <a:rPr lang="en-US" b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8: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Optimization of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Griewank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𝟏𝟒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by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 variants with different number of generations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99" y="4897675"/>
                <a:ext cx="11166307" cy="388696"/>
              </a:xfrm>
              <a:prstGeom prst="rect">
                <a:avLst/>
              </a:prstGeom>
              <a:blipFill rotWithShape="1">
                <a:blip r:embed="rId3"/>
                <a:stretch>
                  <a:fillRect t="-9375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60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63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4354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Griewank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𝟏𝟒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435456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39" y="2046764"/>
            <a:ext cx="7284720" cy="443670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61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720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4100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Griewank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𝟏𝟒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410056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90" y="2122963"/>
            <a:ext cx="6938010" cy="422554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62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642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4481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alpine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b="1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448156"/>
                <a:ext cx="11029616" cy="1013800"/>
              </a:xfrm>
              <a:blipFill>
                <a:blip r:embed="rId2"/>
                <a:stretch>
                  <a:fillRect b="-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5091726"/>
              </p:ext>
            </p:extLst>
          </p:nvPr>
        </p:nvGraphicFramePr>
        <p:xfrm>
          <a:off x="581025" y="2189176"/>
          <a:ext cx="1102995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2130316907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022663127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705701161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243819571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56636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DE/best/1/bin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DE/rand/1/bin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3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2.47e+001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2.05e+002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3.16e+001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39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8.14e+001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2.85e+002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1.05e+002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009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2.61e+001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1.01e+002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2.05e+002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2.96e+001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927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4.13e+001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1.80e+002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2.74e+002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1.11e+002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95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3.43e+001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1.95e+002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3.70e+002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5.68e+001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73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1.77e+002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3.62e+002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1.30e+003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4.56e+002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4110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1024" y="5016871"/>
                <a:ext cx="11029783" cy="388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 </a:t>
                </a:r>
                <a:r>
                  <a:rPr lang="en-US" b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9: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Optimization of 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Alpine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𝟏𝟓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by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 variants with different number of generations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" y="5016871"/>
                <a:ext cx="11029783" cy="388696"/>
              </a:xfrm>
              <a:prstGeom prst="rect">
                <a:avLst/>
              </a:prstGeom>
              <a:blipFill>
                <a:blip r:embed="rId3"/>
                <a:stretch>
                  <a:fillRect t="-1093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63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3258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3338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alpine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𝟏𝟓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3338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13" y="1999774"/>
            <a:ext cx="7125971" cy="4326364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64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7755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3465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alpine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𝟏𝟓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3465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088673"/>
            <a:ext cx="7508240" cy="438413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65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6017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3592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Kowalik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𝟐𝟎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b="1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359256"/>
                <a:ext cx="11029616" cy="1013800"/>
              </a:xfrm>
              <a:blipFill>
                <a:blip r:embed="rId2"/>
                <a:stretch>
                  <a:fillRect b="-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795900"/>
              </p:ext>
            </p:extLst>
          </p:nvPr>
        </p:nvGraphicFramePr>
        <p:xfrm>
          <a:off x="581025" y="2189176"/>
          <a:ext cx="1102995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3002763158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362955220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884003355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72110459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48035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DE/best/1/bin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DE/rand/1/bin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8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67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43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4987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5966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971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1.41e-003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6.49e-003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9678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1025" y="5004171"/>
                <a:ext cx="11029782" cy="388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 </a:t>
                </a:r>
                <a:r>
                  <a:rPr lang="en-US" b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10: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Optimization of 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Kowalik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𝟐𝟎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by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 variants with different number of generations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5004171"/>
                <a:ext cx="11029782" cy="388696"/>
              </a:xfrm>
              <a:prstGeom prst="rect">
                <a:avLst/>
              </a:prstGeom>
              <a:blipFill>
                <a:blip r:embed="rId3"/>
                <a:stretch>
                  <a:fillRect t="-1093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66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617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846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Kowalik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𝟐𝟎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846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1990724"/>
            <a:ext cx="7340600" cy="443124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67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133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4481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Kowalik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𝟐𝟎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4481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99" y="1901824"/>
            <a:ext cx="7670800" cy="459938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68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261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1046" y="749328"/>
            <a:ext cx="11085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Problem: Continuous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2595" y="1525427"/>
                <a:ext cx="10006148" cy="5282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0" dirty="0" smtClean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minimize  </a:t>
                </a:r>
                <a:r>
                  <a:rPr lang="en-US" sz="3000" i="1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US" sz="3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𝑥</m:t>
                    </m:r>
                    <m:r>
                      <a:rPr lang="en-US" sz="3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000" dirty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               </a:t>
                </a:r>
                <a:r>
                  <a:rPr lang="en-US" sz="3000" dirty="0" smtClean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subject </a:t>
                </a:r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to:  </a:t>
                </a:r>
                <a14:m>
                  <m:oMath xmlns:m="http://schemas.openxmlformats.org/officeDocument/2006/math">
                    <m:r>
                      <a:rPr lang="en-US" sz="3000" b="1" i="1">
                        <a:solidFill>
                          <a:schemeClr val="tx2"/>
                        </a:solidFill>
                        <a:latin typeface="Cambria Math"/>
                      </a:rPr>
                      <m:t>𝒙</m:t>
                    </m:r>
                    <m:r>
                      <a:rPr lang="en-US" sz="3000" i="1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r>
                      <a:rPr lang="en-US" sz="3000" i="1">
                        <a:solidFill>
                          <a:schemeClr val="tx2"/>
                        </a:solidFill>
                        <a:latin typeface="Cambria Math"/>
                      </a:rPr>
                      <m:t>𝑆</m:t>
                    </m:r>
                    <m:r>
                      <a:rPr lang="en-US" sz="3000" i="1">
                        <a:solidFill>
                          <a:schemeClr val="tx2"/>
                        </a:solidFill>
                        <a:latin typeface="Cambria Math"/>
                      </a:rPr>
                      <m:t>, </m:t>
                    </m:r>
                    <m:r>
                      <a:rPr lang="en-US" sz="30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3000">
                        <a:solidFill>
                          <a:schemeClr val="tx2"/>
                        </a:solidFill>
                        <a:latin typeface="Cambria Math"/>
                      </a:rPr>
                      <m:t>where</m:t>
                    </m:r>
                    <m:r>
                      <a:rPr lang="en-US" sz="30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3000" i="1">
                        <a:solidFill>
                          <a:schemeClr val="tx2"/>
                        </a:solidFill>
                        <a:latin typeface="Cambria Math"/>
                      </a:rPr>
                      <m:t>𝑆</m:t>
                    </m:r>
                    <m:r>
                      <a:rPr lang="en-US" sz="3000">
                        <a:solidFill>
                          <a:schemeClr val="tx2"/>
                        </a:solidFill>
                        <a:latin typeface="Cambria Math"/>
                      </a:rPr>
                      <m:t>⊆</m:t>
                    </m:r>
                    <m:r>
                      <a:rPr lang="en-US" sz="3000" i="1">
                        <a:solidFill>
                          <a:schemeClr val="tx2"/>
                        </a:solidFill>
                        <a:latin typeface="Cambria Math"/>
                      </a:rPr>
                      <m:t>𝑅</m:t>
                    </m:r>
                    <m:r>
                      <a:rPr lang="en-US" sz="3000" i="1" baseline="3000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</m:oMath>
                </a14:m>
                <a:endParaRPr lang="en-US" sz="3000" i="1" baseline="30000" dirty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>
                  <a:buFont typeface="Wingdings" pitchFamily="2" charset="2"/>
                  <a:buChar char="ü"/>
                </a:pPr>
                <a:endParaRPr lang="en-US" sz="3000" b="1" i="1" dirty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000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>
                            <a:solidFill>
                              <a:schemeClr val="tx2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300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a </a:t>
                </a:r>
                <a:r>
                  <a:rPr lang="en-US" sz="3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Point</a:t>
                </a:r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in </a:t>
                </a:r>
                <a:r>
                  <a:rPr lang="en-US" sz="3000" i="1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</a:t>
                </a:r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-Dimensional Real Valued Space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𝒙</m:t>
                    </m:r>
                  </m:oMath>
                </a14:m>
                <a:r>
                  <a:rPr lang="en-US" sz="3000" b="1" i="1" dirty="0" smtClean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:r>
                  <a:rPr lang="en-US" sz="3000" dirty="0" smtClean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 smtClean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… </a:t>
                </a:r>
                <a:r>
                  <a:rPr lang="en-US" sz="3000" dirty="0" smtClean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000" dirty="0">
                    <a:solidFill>
                      <a:schemeClr val="tx2"/>
                    </a:solidFill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000" dirty="0" smtClean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]</a:t>
                </a:r>
                <a:r>
                  <a:rPr lang="en-US" sz="3000" i="1" baseline="30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30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sz="3000" dirty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>
                  <a:buFont typeface="Wingdings" pitchFamily="2" charset="2"/>
                  <a:buChar char="ü"/>
                </a:pPr>
                <a:r>
                  <a:rPr lang="en-US" sz="3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Objective </a:t>
                </a:r>
                <a:r>
                  <a:rPr lang="en-US" sz="3000" dirty="0" smtClean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Function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: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30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US" sz="3000" dirty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>
                  <a:buFont typeface="Wingdings" pitchFamily="2" charset="2"/>
                  <a:buChar char="ü"/>
                </a:pPr>
                <a:r>
                  <a:rPr lang="en-US" sz="3000" dirty="0" smtClean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Search Space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sz="3000" i="1">
                        <a:solidFill>
                          <a:schemeClr val="tx2"/>
                        </a:solidFill>
                        <a:latin typeface="Cambria Math"/>
                      </a:rPr>
                      <m:t>⊆</m:t>
                    </m:r>
                    <m:sSup>
                      <m:sSupPr>
                        <m:ctrlPr>
                          <a:rPr lang="en-US" sz="3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30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Bounded Subset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30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sz="3000" i="1" dirty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3000" dirty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Goal is to reach the </a:t>
                </a:r>
                <a:r>
                  <a:rPr lang="en-US" sz="30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Global Minimum</a:t>
                </a:r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i.e., </a:t>
                </a:r>
              </a:p>
              <a:p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3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𝑚𝑖𝑛</m:t>
                        </m:r>
                      </m:sub>
                    </m:sSub>
                    <m:r>
                      <a:rPr lang="en-US" sz="3000" i="1">
                        <a:solidFill>
                          <a:srgbClr val="FF0000"/>
                        </a:solidFill>
                        <a:latin typeface="Cambria Math"/>
                      </a:rPr>
                      <m:t>∈</m:t>
                    </m:r>
                    <m:r>
                      <a:rPr lang="en-US" sz="30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3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such that:  </a:t>
                </a:r>
                <a:endParaRPr lang="en-US" sz="3000" i="1" dirty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sz="3000" i="1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  <m:r>
                      <a:rPr lang="en-US" sz="3000" i="1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0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000" b="1" i="1">
                        <a:solidFill>
                          <a:schemeClr val="tx2"/>
                        </a:solidFill>
                        <a:latin typeface="Cambria Math"/>
                      </a:rPr>
                      <m:t>𝒙</m:t>
                    </m:r>
                    <m:r>
                      <a:rPr lang="en-US" sz="3000" i="1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r>
                      <a:rPr lang="en-US" sz="3000" i="1">
                        <a:solidFill>
                          <a:schemeClr val="tx2"/>
                        </a:solidFill>
                        <a:latin typeface="Cambria Math"/>
                      </a:rPr>
                      <m:t>𝑆</m:t>
                    </m:r>
                  </m:oMath>
                </a14:m>
                <a:endParaRPr lang="en-US" sz="3000" dirty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595" y="1525427"/>
                <a:ext cx="10006148" cy="5282087"/>
              </a:xfrm>
              <a:prstGeom prst="rect">
                <a:avLst/>
              </a:prstGeom>
              <a:blipFill>
                <a:blip r:embed="rId2"/>
                <a:stretch>
                  <a:fillRect l="-1463" t="-1499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6054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465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Michalewicz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𝟐𝟗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b="1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46556"/>
                <a:ext cx="11029616" cy="1013800"/>
              </a:xfrm>
              <a:blipFill>
                <a:blip r:embed="rId2"/>
                <a:stretch>
                  <a:fillRect b="-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942571"/>
              </p:ext>
            </p:extLst>
          </p:nvPr>
        </p:nvGraphicFramePr>
        <p:xfrm>
          <a:off x="581025" y="2181225"/>
          <a:ext cx="1102995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48443737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262496493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4130945641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598104940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244856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DE/best/1/bin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DE/rand/1/bin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5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1.93e+001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8.39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139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1.68e+001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1.78e+001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135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1.63e+001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1.74e+001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-2.35e+001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39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1.53e+001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2.19e+001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630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1.36e+001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1.53e+001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1.82e+001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086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1.20e+001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1.36e+001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46997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1024" y="4912915"/>
                <a:ext cx="11029783" cy="388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 </a:t>
                </a:r>
                <a:r>
                  <a:rPr lang="en-US" b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11: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Optimization of 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Michalewicz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𝟐𝟗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by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 variants with different number of generations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" y="4912915"/>
                <a:ext cx="11029783" cy="388696"/>
              </a:xfrm>
              <a:prstGeom prst="rect">
                <a:avLst/>
              </a:prstGeom>
              <a:blipFill>
                <a:blip r:embed="rId3"/>
                <a:stretch>
                  <a:fillRect t="-1093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69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6104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384656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Michalewicz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𝟐𝟗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384656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978025"/>
            <a:ext cx="7620000" cy="445295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70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8189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1342236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Comparison</a:t>
            </a:r>
            <a:r>
              <a:rPr lang="fr-FR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3600" dirty="0">
                <a:latin typeface="Cambria" panose="02040503050406030204" pitchFamily="18" charset="0"/>
                <a:ea typeface="Cambria" panose="02040503050406030204" pitchFamily="18" charset="0"/>
              </a:rPr>
              <a:t>for DE </a:t>
            </a:r>
            <a:r>
              <a:rPr lang="fr-FR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variants</a:t>
            </a:r>
            <a:r>
              <a:rPr lang="fr-FR" sz="3600" dirty="0">
                <a:latin typeface="Cambria" panose="02040503050406030204" pitchFamily="18" charset="0"/>
                <a:ea typeface="Cambria" panose="02040503050406030204" pitchFamily="18" charset="0"/>
              </a:rPr>
              <a:t> : (Population 1600)</a:t>
            </a:r>
            <a:br>
              <a:rPr lang="fr-FR" sz="3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6777185"/>
              </p:ext>
            </p:extLst>
          </p:nvPr>
        </p:nvGraphicFramePr>
        <p:xfrm>
          <a:off x="581025" y="2019632"/>
          <a:ext cx="11029950" cy="4044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2120662776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592847675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196065584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495131949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384140050"/>
                    </a:ext>
                  </a:extLst>
                </a:gridCol>
              </a:tblGrid>
              <a:tr h="4573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Functions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DE/best/1/</a:t>
                      </a:r>
                      <a:r>
                        <a:rPr lang="en-US" sz="20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exp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DE/rand/1/</a:t>
                      </a:r>
                      <a:r>
                        <a:rPr lang="en-US" sz="20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exp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DE/best/1/bin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DE/rand/1/bin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6480599"/>
                  </a:ext>
                </a:extLst>
              </a:tr>
              <a:tr h="318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Sphere(f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6.41e-009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2.19e-002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4.24e-008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5.40e-002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6617109"/>
                  </a:ext>
                </a:extLst>
              </a:tr>
              <a:tr h="318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Schwefel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3.03e-008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8.33e-003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1.89e-014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4583424"/>
                  </a:ext>
                </a:extLst>
              </a:tr>
              <a:tr h="318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Schwefel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2.80e-001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4.52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5.21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9.92e-001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382462"/>
                  </a:ext>
                </a:extLst>
              </a:tr>
              <a:tr h="318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Rosenbrock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2.21e+013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7.22e+012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2.21e+013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7.22e+012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91774"/>
                  </a:ext>
                </a:extLst>
              </a:tr>
              <a:tr h="318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Rastrigin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2.45e-008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9.86e+003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1057807"/>
                  </a:ext>
                </a:extLst>
              </a:tr>
              <a:tr h="5559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Non-Con-</a:t>
                      </a: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Rastrigin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2.65e-001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2.17e-006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5052841"/>
                  </a:ext>
                </a:extLst>
              </a:tr>
              <a:tr h="318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Griewank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2.09e-004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860639"/>
                  </a:ext>
                </a:extLst>
              </a:tr>
              <a:tr h="318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Alpine(f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2.47e+001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2.05e+002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3.16e+001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7470204"/>
                  </a:ext>
                </a:extLst>
              </a:tr>
              <a:tr h="318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Kawalik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3713792"/>
                  </a:ext>
                </a:extLst>
              </a:tr>
              <a:tr h="318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Michalewickz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29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1.93e+001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2.35e+001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8.39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095915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565433"/>
          </a:xfrm>
        </p:spPr>
        <p:txBody>
          <a:bodyPr/>
          <a:lstStyle/>
          <a:p>
            <a:r>
              <a:rPr lang="en-US" sz="1600" b="1" dirty="0" smtClean="0"/>
              <a:t>71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581024" y="5998096"/>
            <a:ext cx="11029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Table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12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Data Table for Comparison for DE variants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:(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Generation 1600) </a:t>
            </a:r>
          </a:p>
        </p:txBody>
      </p:sp>
    </p:spTree>
    <p:extLst>
      <p:ext uri="{BB962C8B-B14F-4D97-AF65-F5344CB8AC3E}">
        <p14:creationId xmlns:p14="http://schemas.microsoft.com/office/powerpoint/2010/main" val="281005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6509" y="3130034"/>
            <a:ext cx="7949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Performance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Analysis of DE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72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46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6966"/>
              </p:ext>
            </p:extLst>
          </p:nvPr>
        </p:nvGraphicFramePr>
        <p:xfrm>
          <a:off x="834886" y="887416"/>
          <a:ext cx="10360550" cy="490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110">
                  <a:extLst>
                    <a:ext uri="{9D8B030D-6E8A-4147-A177-3AD203B41FA5}">
                      <a16:colId xmlns:a16="http://schemas.microsoft.com/office/drawing/2014/main" val="1921780243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1387452859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3832127148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705269525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132907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Functions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F</a:t>
                      </a:r>
                      <a:r>
                        <a:rPr lang="en-US" sz="2000" b="1" baseline="-2500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min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Garamond"/>
                          <a:ea typeface="Calibri"/>
                          <a:cs typeface="Garamond"/>
                        </a:rPr>
                        <a:t>Absolute Error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Garamond"/>
                          <a:ea typeface="Calibri"/>
                          <a:cs typeface="Garamond"/>
                        </a:rPr>
                        <a:t>Mean Error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63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Sphere(f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6.41e-009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6.41e-009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022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Schwefel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3.03e-008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3.03e-008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837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Schwefel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2.81e-001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2.81e-001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734307"/>
                  </a:ext>
                </a:extLst>
              </a:tr>
              <a:tr h="377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Rosenbrock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2.21e+013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2.21e+013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54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Rastrigin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2.21e+12</a:t>
                      </a:r>
                      <a:endParaRPr lang="en-US" sz="20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39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Non-Con-</a:t>
                      </a: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Rastrigin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011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Griewank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893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Alpine(f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7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Kawalik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3.07e-004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5.56e-002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118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Michalewickz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29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9.66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9.16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663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74008" y="5956137"/>
            <a:ext cx="812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Table 13: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Performance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Factors for DE/best/1/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exp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73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756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0322"/>
              </p:ext>
            </p:extLst>
          </p:nvPr>
        </p:nvGraphicFramePr>
        <p:xfrm>
          <a:off x="2032000" y="1006594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462955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400487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1479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54611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7102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89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10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69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48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4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21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40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5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15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8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3418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032000" y="5772221"/>
            <a:ext cx="81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Table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14: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Performance Factors for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DE/rand/1/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exp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74</a:t>
            </a:r>
            <a:endParaRPr lang="en-US" sz="16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350168"/>
              </p:ext>
            </p:extLst>
          </p:nvPr>
        </p:nvGraphicFramePr>
        <p:xfrm>
          <a:off x="834886" y="887416"/>
          <a:ext cx="10360550" cy="490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110">
                  <a:extLst>
                    <a:ext uri="{9D8B030D-6E8A-4147-A177-3AD203B41FA5}">
                      <a16:colId xmlns:a16="http://schemas.microsoft.com/office/drawing/2014/main" val="1921780243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1387452859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3832127148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705269525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132907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Functions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</a:t>
                      </a:r>
                      <a:r>
                        <a:rPr lang="en-US" sz="20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</a:t>
                      </a:r>
                      <a:endParaRPr lang="en-US" sz="20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F</a:t>
                      </a:r>
                      <a:r>
                        <a:rPr lang="en-US" sz="2000" b="1" baseline="-2500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min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Garamond"/>
                          <a:ea typeface="Calibri"/>
                          <a:cs typeface="Garamond"/>
                        </a:rPr>
                        <a:t>Absolute Error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Garamond"/>
                          <a:ea typeface="Calibri"/>
                          <a:cs typeface="Garamond"/>
                        </a:rPr>
                        <a:t>Mean Error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63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Sphere(f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2.19e-002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2.19e-002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022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Schwefel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8.33e-003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8.33e-003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837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Schwefel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4.52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4.52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734307"/>
                  </a:ext>
                </a:extLst>
              </a:tr>
              <a:tr h="377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Rosenbrock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7.22e+012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7.22e+012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54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Rastrigin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2.45e-008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2.45e-008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7.22e+005</a:t>
                      </a:r>
                      <a:endParaRPr lang="en-US" sz="20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39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Non-Con-</a:t>
                      </a: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Rastrigin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011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Griewank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2.09e-004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2.09e-004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893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Alpine(f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2.47e+001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2.47e+001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7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Kawalik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3.07e-04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5.05e-002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118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Michalewickz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29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9.66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66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054818"/>
              </p:ext>
            </p:extLst>
          </p:nvPr>
        </p:nvGraphicFramePr>
        <p:xfrm>
          <a:off x="2082800" y="1062566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1271470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904387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731093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175158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24225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06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1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84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75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54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52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701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22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262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18421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927308" y="5956137"/>
            <a:ext cx="81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Table 15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Performance Factors for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DE/best/1/bin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548180"/>
          </a:xfrm>
        </p:spPr>
        <p:txBody>
          <a:bodyPr/>
          <a:lstStyle/>
          <a:p>
            <a:r>
              <a:rPr lang="en-US" sz="1600" b="1" dirty="0" smtClean="0"/>
              <a:t>75</a:t>
            </a:r>
            <a:endParaRPr lang="en-US" sz="16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92181"/>
              </p:ext>
            </p:extLst>
          </p:nvPr>
        </p:nvGraphicFramePr>
        <p:xfrm>
          <a:off x="811033" y="1081378"/>
          <a:ext cx="10360550" cy="4946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110">
                  <a:extLst>
                    <a:ext uri="{9D8B030D-6E8A-4147-A177-3AD203B41FA5}">
                      <a16:colId xmlns:a16="http://schemas.microsoft.com/office/drawing/2014/main" val="1921780243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1387452859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3832127148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705269525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1329073989"/>
                    </a:ext>
                  </a:extLst>
                </a:gridCol>
              </a:tblGrid>
              <a:tr h="5927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Functions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DE/best/1/bin</a:t>
                      </a:r>
                      <a:endParaRPr lang="en-US" sz="20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F</a:t>
                      </a:r>
                      <a:r>
                        <a:rPr lang="en-US" sz="2000" b="1" baseline="-2500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min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Garamond"/>
                          <a:ea typeface="Calibri"/>
                          <a:cs typeface="Garamond"/>
                        </a:rPr>
                        <a:t>Absolute Error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Garamond"/>
                          <a:ea typeface="Calibri"/>
                          <a:cs typeface="Garamond"/>
                        </a:rPr>
                        <a:t>Mean Error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637727"/>
                  </a:ext>
                </a:extLst>
              </a:tr>
              <a:tr h="305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Sphere(f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4.24e-008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4.24e-008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0229915"/>
                  </a:ext>
                </a:extLst>
              </a:tr>
              <a:tr h="305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Schwefel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1.89e-014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1.89e-014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837337"/>
                  </a:ext>
                </a:extLst>
              </a:tr>
              <a:tr h="305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Schwefel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5.21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5.21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734307"/>
                  </a:ext>
                </a:extLst>
              </a:tr>
              <a:tr h="514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Rosenbrock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2.21e+013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2.21e+013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542013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Rastrigin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2.21e+012</a:t>
                      </a:r>
                      <a:endParaRPr lang="en-US" sz="20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399525"/>
                  </a:ext>
                </a:extLst>
              </a:tr>
              <a:tr h="613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Non-Con-</a:t>
                      </a: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Rastrigin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2.65e-001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2.65e-001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0119474"/>
                  </a:ext>
                </a:extLst>
              </a:tr>
              <a:tr h="305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Griewank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8935530"/>
                  </a:ext>
                </a:extLst>
              </a:tr>
              <a:tr h="305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Alpine(f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2.06e+002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2.06e+002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73046"/>
                  </a:ext>
                </a:extLst>
              </a:tr>
              <a:tr h="305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Kawalik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3.07e-004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5.56e-002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1181821"/>
                  </a:ext>
                </a:extLst>
              </a:tr>
              <a:tr h="5394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Michalewickz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29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2.35e+001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9.66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66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055624"/>
              </p:ext>
            </p:extLst>
          </p:nvPr>
        </p:nvGraphicFramePr>
        <p:xfrm>
          <a:off x="2082800" y="1113366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537783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372783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700173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505952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11567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4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64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013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561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15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43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34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21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35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437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09322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011239" y="5794494"/>
            <a:ext cx="81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Table 16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Performance Factors for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DE/rand/1/bin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76</a:t>
            </a:r>
            <a:endParaRPr lang="en-US" sz="16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656582"/>
              </p:ext>
            </p:extLst>
          </p:nvPr>
        </p:nvGraphicFramePr>
        <p:xfrm>
          <a:off x="834886" y="887416"/>
          <a:ext cx="10360550" cy="490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110">
                  <a:extLst>
                    <a:ext uri="{9D8B030D-6E8A-4147-A177-3AD203B41FA5}">
                      <a16:colId xmlns:a16="http://schemas.microsoft.com/office/drawing/2014/main" val="1921780243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1387452859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3832127148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705269525"/>
                    </a:ext>
                  </a:extLst>
                </a:gridCol>
                <a:gridCol w="2072110">
                  <a:extLst>
                    <a:ext uri="{9D8B030D-6E8A-4147-A177-3AD203B41FA5}">
                      <a16:colId xmlns:a16="http://schemas.microsoft.com/office/drawing/2014/main" val="132907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Functions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DE/rand/1/bin</a:t>
                      </a:r>
                      <a:endParaRPr lang="en-US" sz="20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F</a:t>
                      </a:r>
                      <a:r>
                        <a:rPr lang="en-US" sz="2000" b="1" baseline="-2500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min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Garamond"/>
                          <a:ea typeface="Calibri"/>
                          <a:cs typeface="Garamond"/>
                        </a:rPr>
                        <a:t>Absolute Error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Garamond"/>
                          <a:ea typeface="Calibri"/>
                          <a:cs typeface="Garamond"/>
                        </a:rPr>
                        <a:t>Mean Error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63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Sphere(f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5.40e-002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5.40e-002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022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Schwefel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837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Schwefel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9.92e-001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9.92e-001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734307"/>
                  </a:ext>
                </a:extLst>
              </a:tr>
              <a:tr h="377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Rosenbrock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7.22e+012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7.22e+012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54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Rastrigin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9.86e+003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9.86e+003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7.22e+011</a:t>
                      </a:r>
                      <a:endParaRPr lang="en-US" sz="20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39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Non-Con-</a:t>
                      </a: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Rastrigin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2.17e-006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2.17e-006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011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Griewank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893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Alpine(f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3.17e+001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3.17e+001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7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Kawalik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5.70e-003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3.07e-04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5.05e-002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118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Michalewickz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(f</a:t>
                      </a:r>
                      <a:r>
                        <a:rPr lang="en-US" sz="2000" b="1" i="1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29</a:t>
                      </a:r>
                      <a:r>
                        <a:rPr lang="en-US" sz="20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20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8.39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9.66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1.27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66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37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1703" y="3042557"/>
            <a:ext cx="5930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Hybrid Algorithm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77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1848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4227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Hybridization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1" y="1436556"/>
            <a:ext cx="11029615" cy="3678303"/>
          </a:xfrm>
        </p:spPr>
        <p:txBody>
          <a:bodyPr/>
          <a:lstStyle/>
          <a:p>
            <a:pPr algn="just"/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Alternating Execution Model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Island </a:t>
            </a:r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Model / Migration Model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78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704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88648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Continuous Optimization: 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Benchmark Problems</a:t>
            </a:r>
          </a:p>
        </p:txBody>
      </p:sp>
      <p:pic>
        <p:nvPicPr>
          <p:cNvPr id="4" name="Picture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2199" b="2199"/>
          <a:stretch>
            <a:fillRect/>
          </a:stretch>
        </p:blipFill>
        <p:spPr>
          <a:xfrm>
            <a:off x="7843153" y="2403165"/>
            <a:ext cx="3767655" cy="3129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4883" y="2403165"/>
                <a:ext cx="6096000" cy="39287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3000" b="1" i="1" dirty="0" smtClean="0">
                    <a:solidFill>
                      <a:schemeClr val="accent1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Sphere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0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Has 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 local minima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except for the global one.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Usually evaluated on the hypercube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 ∈ [-5.12, 5.12], for </a:t>
                </a:r>
                <a:r>
                  <a:rPr lang="en-US" sz="28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=1,….,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𝑑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function is evaluated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3" y="2403165"/>
                <a:ext cx="6096000" cy="3928704"/>
              </a:xfrm>
              <a:prstGeom prst="rect">
                <a:avLst/>
              </a:prstGeom>
              <a:blipFill>
                <a:blip r:embed="rId3"/>
                <a:stretch>
                  <a:fillRect l="-2400" t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0791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3592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Alternating Execution Model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79</a:t>
            </a:r>
            <a:endParaRPr lang="en-US" sz="1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Different component Algorithms are applied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serially on a same population space.</a:t>
            </a:r>
          </a:p>
          <a:p>
            <a:r>
              <a:rPr lang="en-US" dirty="0" smtClean="0"/>
              <a:t>After a certain number of generation the best result is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considered as the desired output.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82" y="2797826"/>
            <a:ext cx="4699312" cy="244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918056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Island Model</a:t>
            </a:r>
            <a:b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80</a:t>
            </a:r>
            <a:endParaRPr lang="en-US" sz="1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components algorithms run in parallel                              </a:t>
            </a:r>
          </a:p>
          <a:p>
            <a:pPr marL="0" indent="0">
              <a:buNone/>
            </a:pPr>
            <a:r>
              <a:rPr lang="en-US" dirty="0" smtClean="0"/>
              <a:t>     In different Islands</a:t>
            </a:r>
          </a:p>
          <a:p>
            <a:r>
              <a:rPr lang="en-US" dirty="0" smtClean="0"/>
              <a:t>Migration occurs in every generation among the </a:t>
            </a:r>
          </a:p>
          <a:p>
            <a:pPr marL="0" indent="0">
              <a:buNone/>
            </a:pPr>
            <a:r>
              <a:rPr lang="en-US" dirty="0" smtClean="0"/>
              <a:t>     islands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87" y="2180496"/>
            <a:ext cx="4951562" cy="388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4356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OUR </a:t>
            </a:r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PROPOSED HYBRID 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180496"/>
            <a:ext cx="11128207" cy="4537804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Hybrid 1 : 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DE/best/1/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exp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and DE/rand/1/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exp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Hybrid using Island Model</a:t>
            </a:r>
          </a:p>
          <a:p>
            <a:pPr lvl="2"/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Rand to Rand Migration 1</a:t>
            </a:r>
          </a:p>
          <a:p>
            <a:pPr lvl="2"/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Rand to Rand Migration 2</a:t>
            </a:r>
          </a:p>
          <a:p>
            <a:pPr lvl="2"/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Best to Rand Migration 1</a:t>
            </a:r>
          </a:p>
          <a:p>
            <a:pPr marL="321750" indent="-285750"/>
            <a:r>
              <a:rPr lang="en-US" sz="28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Hybrid 2 : 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DE/best/1/bin and DE/rand/1/bin Hybrid using Island Model</a:t>
            </a:r>
          </a:p>
          <a:p>
            <a:pPr marL="915750" lvl="2" indent="-285750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Rand to Rand Migration 1</a:t>
            </a:r>
          </a:p>
          <a:p>
            <a:pPr marL="915750" lvl="2" indent="-285750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Rand to Rand Migration 2</a:t>
            </a:r>
          </a:p>
          <a:p>
            <a:pPr marL="915750" lvl="2" indent="-285750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Best to Rand Migration 1</a:t>
            </a:r>
          </a:p>
          <a:p>
            <a:pPr marL="915750" lvl="2" indent="-28575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81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365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4354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PSEUDO CODE: HYBRID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67433"/>
            <a:ext cx="11029615" cy="446849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Initialize the population and evaluate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Repeat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	For ( </a:t>
            </a:r>
            <a:r>
              <a:rPr lang="en-US" sz="2400" dirty="0" err="1">
                <a:latin typeface="Cambria" panose="02040503050406030204" pitchFamily="18" charset="0"/>
              </a:rPr>
              <a:t>i</a:t>
            </a:r>
            <a:r>
              <a:rPr lang="en-US" sz="2400" dirty="0">
                <a:latin typeface="Cambria" panose="02040503050406030204" pitchFamily="18" charset="0"/>
              </a:rPr>
              <a:t> to NP)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		Mutation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		Crossover </a:t>
            </a:r>
            <a:r>
              <a:rPr lang="en-US" sz="2400" dirty="0" smtClean="0">
                <a:latin typeface="Cambria" panose="02040503050406030204" pitchFamily="18" charset="0"/>
              </a:rPr>
              <a:t>(Exponential)</a:t>
            </a:r>
            <a:endParaRPr lang="en-US" sz="2400" dirty="0">
              <a:latin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		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        </a:t>
            </a:r>
            <a:r>
              <a:rPr lang="en-US" sz="2400" dirty="0" smtClean="0">
                <a:latin typeface="Cambria" panose="02040503050406030204" pitchFamily="18" charset="0"/>
              </a:rPr>
              <a:t> Migration</a:t>
            </a:r>
            <a:endParaRPr lang="en-US" sz="2400" dirty="0">
              <a:latin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      end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Until( the requirements are met)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82</a:t>
            </a:r>
            <a:endParaRPr lang="en-US" sz="1600" b="1" dirty="0"/>
          </a:p>
        </p:txBody>
      </p:sp>
      <p:sp>
        <p:nvSpPr>
          <p:cNvPr id="6" name="Right Brace 5"/>
          <p:cNvSpPr/>
          <p:nvPr/>
        </p:nvSpPr>
        <p:spPr>
          <a:xfrm>
            <a:off x="4402183" y="3657600"/>
            <a:ext cx="574766" cy="11625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81451" y="4019975"/>
            <a:ext cx="46242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These three steps are done </a:t>
            </a:r>
            <a:r>
              <a:rPr lang="en-US" sz="2000" dirty="0" err="1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parallaly</a:t>
            </a:r>
            <a:r>
              <a:rPr lang="en-US" sz="2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 DE/best/1/</a:t>
            </a:r>
            <a:r>
              <a:rPr lang="en-US" sz="2000" dirty="0" err="1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</a:t>
            </a:r>
            <a:r>
              <a:rPr lang="en-US" sz="2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DE/rand/1/exp.</a:t>
            </a:r>
            <a:endParaRPr lang="en-US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US" dirty="0">
              <a:latin typeface="Calibri"/>
              <a:ea typeface="Calibri"/>
              <a:cs typeface="Times New Roman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Migration is done between these two variants.</a:t>
            </a:r>
            <a:endParaRPr lang="en-US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4519749" y="5017681"/>
            <a:ext cx="339634" cy="3788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3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846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PSEUDO CODE: HYBRID </a:t>
            </a:r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207622"/>
            <a:ext cx="11153607" cy="434877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Initialize the population and evaluate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Repeat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	For ( </a:t>
            </a:r>
            <a:r>
              <a:rPr lang="en-US" sz="2400" dirty="0" err="1">
                <a:latin typeface="Cambria" panose="02040503050406030204" pitchFamily="18" charset="0"/>
              </a:rPr>
              <a:t>i</a:t>
            </a:r>
            <a:r>
              <a:rPr lang="en-US" sz="2400" dirty="0">
                <a:latin typeface="Cambria" panose="02040503050406030204" pitchFamily="18" charset="0"/>
              </a:rPr>
              <a:t> to NP)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		Mutation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		Crossover (</a:t>
            </a:r>
            <a:r>
              <a:rPr lang="en-US" sz="2400" dirty="0" smtClean="0">
                <a:latin typeface="Cambria" panose="02040503050406030204" pitchFamily="18" charset="0"/>
              </a:rPr>
              <a:t>uniform/binomial)</a:t>
            </a:r>
            <a:endParaRPr lang="en-US" sz="2400" dirty="0">
              <a:latin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		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        </a:t>
            </a:r>
            <a:r>
              <a:rPr lang="en-US" sz="2400" dirty="0" smtClean="0">
                <a:latin typeface="Cambria" panose="02040503050406030204" pitchFamily="18" charset="0"/>
              </a:rPr>
              <a:t> Migration</a:t>
            </a:r>
            <a:endParaRPr lang="en-US" sz="2400" dirty="0">
              <a:latin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      end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</a:rPr>
              <a:t>Until( the requirements are met)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83</a:t>
            </a:r>
            <a:endParaRPr lang="en-US" sz="1600" b="1" dirty="0"/>
          </a:p>
        </p:txBody>
      </p:sp>
      <p:sp>
        <p:nvSpPr>
          <p:cNvPr id="6" name="Right Brace 5"/>
          <p:cNvSpPr/>
          <p:nvPr/>
        </p:nvSpPr>
        <p:spPr>
          <a:xfrm>
            <a:off x="6191794" y="3461657"/>
            <a:ext cx="457200" cy="13193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6224451" y="4937759"/>
            <a:ext cx="391886" cy="5094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48994" y="3846772"/>
            <a:ext cx="46242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These three steps are done </a:t>
            </a:r>
            <a:r>
              <a:rPr lang="en-US" sz="2000" dirty="0" err="1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parallaly</a:t>
            </a:r>
            <a:r>
              <a:rPr lang="en-US" sz="2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 DE/best/1/bin and DE/rand/1/bin.</a:t>
            </a:r>
            <a:endParaRPr lang="en-US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US" dirty="0">
              <a:latin typeface="Calibri"/>
              <a:ea typeface="Calibri"/>
              <a:cs typeface="Times New Roman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Migration is done between these two variants.</a:t>
            </a:r>
            <a:endParaRPr lang="en-US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0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4227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Used Functions for experiment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760279"/>
              </p:ext>
            </p:extLst>
          </p:nvPr>
        </p:nvGraphicFramePr>
        <p:xfrm>
          <a:off x="581024" y="2181227"/>
          <a:ext cx="11153775" cy="3336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755">
                  <a:extLst>
                    <a:ext uri="{9D8B030D-6E8A-4147-A177-3AD203B41FA5}">
                      <a16:colId xmlns:a16="http://schemas.microsoft.com/office/drawing/2014/main" val="840606295"/>
                    </a:ext>
                  </a:extLst>
                </a:gridCol>
                <a:gridCol w="2230755">
                  <a:extLst>
                    <a:ext uri="{9D8B030D-6E8A-4147-A177-3AD203B41FA5}">
                      <a16:colId xmlns:a16="http://schemas.microsoft.com/office/drawing/2014/main" val="2206321430"/>
                    </a:ext>
                  </a:extLst>
                </a:gridCol>
                <a:gridCol w="2230755">
                  <a:extLst>
                    <a:ext uri="{9D8B030D-6E8A-4147-A177-3AD203B41FA5}">
                      <a16:colId xmlns:a16="http://schemas.microsoft.com/office/drawing/2014/main" val="2529052240"/>
                    </a:ext>
                  </a:extLst>
                </a:gridCol>
                <a:gridCol w="2230755">
                  <a:extLst>
                    <a:ext uri="{9D8B030D-6E8A-4147-A177-3AD203B41FA5}">
                      <a16:colId xmlns:a16="http://schemas.microsoft.com/office/drawing/2014/main" val="232255112"/>
                    </a:ext>
                  </a:extLst>
                </a:gridCol>
                <a:gridCol w="2230755">
                  <a:extLst>
                    <a:ext uri="{9D8B030D-6E8A-4147-A177-3AD203B41FA5}">
                      <a16:colId xmlns:a16="http://schemas.microsoft.com/office/drawing/2014/main" val="3177669031"/>
                    </a:ext>
                  </a:extLst>
                </a:gridCol>
              </a:tblGrid>
              <a:tr h="4767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002393"/>
                  </a:ext>
                </a:extLst>
              </a:tr>
              <a:tr h="476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152687"/>
                  </a:ext>
                </a:extLst>
              </a:tr>
              <a:tr h="476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398596"/>
                  </a:ext>
                </a:extLst>
              </a:tr>
              <a:tr h="476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951347"/>
                  </a:ext>
                </a:extLst>
              </a:tr>
              <a:tr h="476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18775"/>
                  </a:ext>
                </a:extLst>
              </a:tr>
              <a:tr h="476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938625"/>
                  </a:ext>
                </a:extLst>
              </a:tr>
              <a:tr h="476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68817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2291" y="6183061"/>
            <a:ext cx="1052508" cy="365125"/>
          </a:xfrm>
        </p:spPr>
        <p:txBody>
          <a:bodyPr/>
          <a:lstStyle/>
          <a:p>
            <a:r>
              <a:rPr lang="en-US" sz="1600" b="1" dirty="0" smtClean="0"/>
              <a:t>84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485009"/>
                  </p:ext>
                </p:extLst>
              </p:nvPr>
            </p:nvGraphicFramePr>
            <p:xfrm>
              <a:off x="461174" y="1935498"/>
              <a:ext cx="11322657" cy="41137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9853">
                      <a:extLst>
                        <a:ext uri="{9D8B030D-6E8A-4147-A177-3AD203B41FA5}">
                          <a16:colId xmlns:a16="http://schemas.microsoft.com/office/drawing/2014/main" val="2949997714"/>
                        </a:ext>
                      </a:extLst>
                    </a:gridCol>
                    <a:gridCol w="2249853">
                      <a:extLst>
                        <a:ext uri="{9D8B030D-6E8A-4147-A177-3AD203B41FA5}">
                          <a16:colId xmlns:a16="http://schemas.microsoft.com/office/drawing/2014/main" val="629289260"/>
                        </a:ext>
                      </a:extLst>
                    </a:gridCol>
                    <a:gridCol w="2249853">
                      <a:extLst>
                        <a:ext uri="{9D8B030D-6E8A-4147-A177-3AD203B41FA5}">
                          <a16:colId xmlns:a16="http://schemas.microsoft.com/office/drawing/2014/main" val="2638781866"/>
                        </a:ext>
                      </a:extLst>
                    </a:gridCol>
                    <a:gridCol w="2249853">
                      <a:extLst>
                        <a:ext uri="{9D8B030D-6E8A-4147-A177-3AD203B41FA5}">
                          <a16:colId xmlns:a16="http://schemas.microsoft.com/office/drawing/2014/main" val="3319669399"/>
                        </a:ext>
                      </a:extLst>
                    </a:gridCol>
                    <a:gridCol w="2323245">
                      <a:extLst>
                        <a:ext uri="{9D8B030D-6E8A-4147-A177-3AD203B41FA5}">
                          <a16:colId xmlns:a16="http://schemas.microsoft.com/office/drawing/2014/main" val="2301673003"/>
                        </a:ext>
                      </a:extLst>
                    </a:gridCol>
                  </a:tblGrid>
                  <a:tr h="4866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 smtClean="0"/>
                            <a:t>No.</a:t>
                          </a:r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36060"/>
                      </a:ext>
                    </a:extLst>
                  </a:tr>
                  <a:tr h="75323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Sphere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[−100,100]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600091"/>
                      </a:ext>
                    </a:extLst>
                  </a:tr>
                  <a:tr h="75323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Schwefel</a:t>
                          </a:r>
                          <a:r>
                            <a:rPr lang="en-US" i="1" dirty="0" smtClean="0"/>
                            <a:t> 2.2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[−10,10]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400" b="0" i="1" dirty="0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400" b="0" i="1" dirty="0" smtClean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latin typeface="Cambria Math"/>
                                      </a:rPr>
                                      <m:t>𝑑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dirty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1400" b="0" i="1" dirty="0" smtClean="0">
                                        <a:latin typeface="Cambria Math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∏"/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400" b="0" i="1" dirty="0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dirty="0" smtClean="0">
                                            <a:latin typeface="Cambria Math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400" b="0" i="1" dirty="0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dirty="0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2490910"/>
                      </a:ext>
                    </a:extLst>
                  </a:tr>
                  <a:tr h="6875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Rastrigin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[−5.1,5.1]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4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sup>
                                  <m:e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[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−10</m:t>
                                    </m:r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𝜋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+10]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772340"/>
                      </a:ext>
                    </a:extLst>
                  </a:tr>
                  <a:tr h="6067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Griewank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[−600,600]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23"/>
                                      </m:rP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sz="1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4000</m:t>
                                        </m:r>
                                      </m:den>
                                    </m:f>
                                  </m:e>
                                </m:nary>
                                <m:r>
                                  <a:rPr lang="en-US" sz="1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∏"/>
                                    <m:ctrlP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23"/>
                                      </m:rP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en-US" sz="1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f>
                                      <m:fPr>
                                        <m:ctrlPr>
                                          <a:rPr lang="en-US" sz="1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nary>
                                <m:r>
                                  <a:rPr lang="en-US" sz="1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)+1</m:t>
                                </m:r>
                              </m:oMath>
                            </m:oMathPara>
                          </a14:m>
                          <a:endParaRPr lang="en-US" sz="1400" b="0" i="0" dirty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4177200"/>
                      </a:ext>
                    </a:extLst>
                  </a:tr>
                  <a:tr h="724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Michalewicz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[0,10]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d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4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) 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⁡(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/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nary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261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485009"/>
                  </p:ext>
                </p:extLst>
              </p:nvPr>
            </p:nvGraphicFramePr>
            <p:xfrm>
              <a:off x="461174" y="1935498"/>
              <a:ext cx="11322657" cy="41137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9853">
                      <a:extLst>
                        <a:ext uri="{9D8B030D-6E8A-4147-A177-3AD203B41FA5}">
                          <a16:colId xmlns:a16="http://schemas.microsoft.com/office/drawing/2014/main" val="2949997714"/>
                        </a:ext>
                      </a:extLst>
                    </a:gridCol>
                    <a:gridCol w="2249853">
                      <a:extLst>
                        <a:ext uri="{9D8B030D-6E8A-4147-A177-3AD203B41FA5}">
                          <a16:colId xmlns:a16="http://schemas.microsoft.com/office/drawing/2014/main" val="629289260"/>
                        </a:ext>
                      </a:extLst>
                    </a:gridCol>
                    <a:gridCol w="2249853">
                      <a:extLst>
                        <a:ext uri="{9D8B030D-6E8A-4147-A177-3AD203B41FA5}">
                          <a16:colId xmlns:a16="http://schemas.microsoft.com/office/drawing/2014/main" val="2638781866"/>
                        </a:ext>
                      </a:extLst>
                    </a:gridCol>
                    <a:gridCol w="2249853">
                      <a:extLst>
                        <a:ext uri="{9D8B030D-6E8A-4147-A177-3AD203B41FA5}">
                          <a16:colId xmlns:a16="http://schemas.microsoft.com/office/drawing/2014/main" val="3319669399"/>
                        </a:ext>
                      </a:extLst>
                    </a:gridCol>
                    <a:gridCol w="2323245">
                      <a:extLst>
                        <a:ext uri="{9D8B030D-6E8A-4147-A177-3AD203B41FA5}">
                          <a16:colId xmlns:a16="http://schemas.microsoft.com/office/drawing/2014/main" val="2301673003"/>
                        </a:ext>
                      </a:extLst>
                    </a:gridCol>
                  </a:tblGrid>
                  <a:tr h="4866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 smtClean="0"/>
                            <a:t>No.</a:t>
                          </a:r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730" t="-6250" r="-104054" b="-74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Function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36060"/>
                      </a:ext>
                    </a:extLst>
                  </a:tr>
                  <a:tr h="753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1" t="-68548" r="-404878" b="-38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Sphere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42" t="-68548" r="-204607" b="-38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8189" t="-68548" r="-1050" b="-38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600091"/>
                      </a:ext>
                    </a:extLst>
                  </a:tr>
                  <a:tr h="753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1" t="-168548" r="-404878" b="-28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Schwefel</a:t>
                          </a:r>
                          <a:r>
                            <a:rPr lang="en-US" i="1" dirty="0" smtClean="0"/>
                            <a:t> 2.2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42" t="-168548" r="-204607" b="-28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8189" t="-168548" r="-1050" b="-28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2490910"/>
                      </a:ext>
                    </a:extLst>
                  </a:tr>
                  <a:tr h="695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1" t="-292105" r="-404878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Rastrigin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42" t="-292105" r="-204607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8189" t="-292105" r="-1050" b="-2070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772340"/>
                      </a:ext>
                    </a:extLst>
                  </a:tr>
                  <a:tr h="7002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1" t="-388696" r="-404878" b="-10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Griewank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42" t="-388696" r="-204607" b="-10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8189" t="-388696" r="-1050" b="-10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4177200"/>
                      </a:ext>
                    </a:extLst>
                  </a:tr>
                  <a:tr h="724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1" t="-472269" r="-404878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 smtClean="0"/>
                            <a:t>Michalewicz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42" t="-472269" r="-204607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8189" t="-472269" r="-1050" b="-16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1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/>
          <p:cNvSpPr/>
          <p:nvPr/>
        </p:nvSpPr>
        <p:spPr>
          <a:xfrm>
            <a:off x="2553320" y="604924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Table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17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: Used benchmark function for hybrid algorithms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5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200" y="2675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 analysis</a:t>
            </a:r>
            <a:b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&amp;</a:t>
            </a:r>
            <a:b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synergistic effect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85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4266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943456"/>
                <a:ext cx="11029616" cy="10138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943456"/>
                <a:ext cx="11029616" cy="1013800"/>
              </a:xfrm>
              <a:blipFill>
                <a:blip r:embed="rId2"/>
                <a:stretch>
                  <a:fillRect t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837676"/>
              </p:ext>
            </p:extLst>
          </p:nvPr>
        </p:nvGraphicFramePr>
        <p:xfrm>
          <a:off x="1550503" y="2181225"/>
          <a:ext cx="10060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745">
                  <a:extLst>
                    <a:ext uri="{9D8B030D-6E8A-4147-A177-3AD203B41FA5}">
                      <a16:colId xmlns:a16="http://schemas.microsoft.com/office/drawing/2014/main" val="1183280716"/>
                    </a:ext>
                  </a:extLst>
                </a:gridCol>
                <a:gridCol w="1676745">
                  <a:extLst>
                    <a:ext uri="{9D8B030D-6E8A-4147-A177-3AD203B41FA5}">
                      <a16:colId xmlns:a16="http://schemas.microsoft.com/office/drawing/2014/main" val="468230073"/>
                    </a:ext>
                  </a:extLst>
                </a:gridCol>
                <a:gridCol w="1676745">
                  <a:extLst>
                    <a:ext uri="{9D8B030D-6E8A-4147-A177-3AD203B41FA5}">
                      <a16:colId xmlns:a16="http://schemas.microsoft.com/office/drawing/2014/main" val="2632279377"/>
                    </a:ext>
                  </a:extLst>
                </a:gridCol>
                <a:gridCol w="1676745">
                  <a:extLst>
                    <a:ext uri="{9D8B030D-6E8A-4147-A177-3AD203B41FA5}">
                      <a16:colId xmlns:a16="http://schemas.microsoft.com/office/drawing/2014/main" val="820176572"/>
                    </a:ext>
                  </a:extLst>
                </a:gridCol>
                <a:gridCol w="1676745">
                  <a:extLst>
                    <a:ext uri="{9D8B030D-6E8A-4147-A177-3AD203B41FA5}">
                      <a16:colId xmlns:a16="http://schemas.microsoft.com/office/drawing/2014/main" val="4183533677"/>
                    </a:ext>
                  </a:extLst>
                </a:gridCol>
                <a:gridCol w="1676745">
                  <a:extLst>
                    <a:ext uri="{9D8B030D-6E8A-4147-A177-3AD203B41FA5}">
                      <a16:colId xmlns:a16="http://schemas.microsoft.com/office/drawing/2014/main" val="2950395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3291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5914" y="5492368"/>
                <a:ext cx="1102978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Table 18: Optimization of 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by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 variants between DE/best/1/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exp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DE/rand/1/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exp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Hybrid using island model on different number of generations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4" y="5492368"/>
                <a:ext cx="11029783" cy="646331"/>
              </a:xfrm>
              <a:prstGeom prst="rect">
                <a:avLst/>
              </a:prstGeom>
              <a:blipFill>
                <a:blip r:embed="rId3"/>
                <a:stretch>
                  <a:fillRect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720708"/>
          </a:xfrm>
        </p:spPr>
        <p:txBody>
          <a:bodyPr/>
          <a:lstStyle/>
          <a:p>
            <a:r>
              <a:rPr lang="en-US" sz="1600" b="1" dirty="0" smtClean="0"/>
              <a:t>86</a:t>
            </a:r>
            <a:endParaRPr lang="en-US" sz="16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469477"/>
              </p:ext>
            </p:extLst>
          </p:nvPr>
        </p:nvGraphicFramePr>
        <p:xfrm>
          <a:off x="636683" y="2118845"/>
          <a:ext cx="11029782" cy="33422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7987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DE/best/1/</a:t>
                      </a:r>
                      <a:r>
                        <a:rPr lang="en-US" sz="2000" dirty="0" err="1">
                          <a:effectLst/>
                        </a:rPr>
                        <a:t>exp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DE/rand/1/</a:t>
                      </a:r>
                      <a:r>
                        <a:rPr lang="en-US" sz="2000" dirty="0" err="1">
                          <a:effectLst/>
                        </a:rPr>
                        <a:t>exp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Best to </a:t>
                      </a:r>
                      <a:r>
                        <a:rPr lang="en-US" sz="2000" dirty="0" smtClean="0">
                          <a:effectLst/>
                        </a:rPr>
                        <a:t>Rand 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Migration 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0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6.41e-009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2.20e-002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1.77e-005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5.33e-005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2.63e-012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3.27e-004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9.80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6.23e-002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1.67e-001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1.46e-011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2.45e-002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1.16e+002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1.85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2.51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8.53e-009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0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1.30e+003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3.01e+001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5.81e+001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3.16e-005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0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8.13e+001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1.40e+004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8.31e+002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7.40e+002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4.11e-002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7.26e+003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1.04e+005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2.00e+004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27791.97070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9.42e+001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755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7.99e+004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3.30e+005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2.06e+005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1.97e+005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3.23e+003</a:t>
                      </a:r>
                      <a:endParaRPr lang="en-US" sz="2000" b="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726802"/>
                <a:ext cx="11029616" cy="1013800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40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40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sz="40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sz="4000" i="1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726802"/>
                <a:ext cx="11029616" cy="1013800"/>
              </a:xfrm>
              <a:blipFill>
                <a:blip r:embed="rId2"/>
                <a:stretch>
                  <a:fillRect t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00050" y="2426493"/>
            <a:ext cx="11391900" cy="4851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159793"/>
            <a:ext cx="7226300" cy="4400631"/>
          </a:xfr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87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132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905356"/>
                <a:ext cx="11029616" cy="1013800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r>
                  <a:rPr lang="en-US" sz="40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Sphere </a:t>
                </a:r>
                <a:r>
                  <a:rPr lang="en-US" sz="40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40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sz="40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sz="4000" i="1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endParaRPr lang="en-US" sz="40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905356"/>
                <a:ext cx="11029616" cy="1013800"/>
              </a:xfrm>
              <a:blipFill>
                <a:blip r:embed="rId2"/>
                <a:stretch>
                  <a:fillRect t="-27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134394"/>
            <a:ext cx="7708900" cy="409900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88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627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350374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Continuous Optimization: </a:t>
            </a:r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Benchmark Problems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531" y="2389596"/>
            <a:ext cx="3569391" cy="3632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35875" y="2180495"/>
                <a:ext cx="6689131" cy="4431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b="1" i="1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Rosenbrock</a:t>
                </a:r>
                <a:r>
                  <a:rPr lang="en-US" sz="3000" b="1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US" sz="3000" b="1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  <a:endParaRPr lang="en-US" sz="30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Global Minimum is Located Inside </a:t>
                </a:r>
                <a:r>
                  <a:rPr lang="en-US" sz="2800" dirty="0" smtClean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(a 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Long, Narrow, Parabolic Shaped, Almost Flat Valley.)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function is defined by</a:t>
                </a:r>
              </a:p>
              <a:p>
                <a:r>
                  <a:rPr lang="en-US" sz="2800" dirty="0">
                    <a:solidFill>
                      <a:srgbClr val="FFFF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Has a 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global minimum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0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Usually these parameters are set such that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2800" dirty="0" smtClean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75" y="2180495"/>
                <a:ext cx="6689131" cy="4431983"/>
              </a:xfrm>
              <a:prstGeom prst="rect">
                <a:avLst/>
              </a:prstGeom>
              <a:blipFill>
                <a:blip r:embed="rId3"/>
                <a:stretch>
                  <a:fillRect l="-2188" t="-1788" b="-2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5976457"/>
            <a:ext cx="1052508" cy="365125"/>
          </a:xfrm>
        </p:spPr>
        <p:txBody>
          <a:bodyPr/>
          <a:lstStyle/>
          <a:p>
            <a:r>
              <a:rPr lang="en-US" sz="16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8466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917438"/>
                <a:ext cx="11029616" cy="10138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917438"/>
                <a:ext cx="11029616" cy="1013800"/>
              </a:xfrm>
              <a:blipFill>
                <a:blip r:embed="rId2"/>
                <a:stretch>
                  <a:fillRect t="-26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288442"/>
              </p:ext>
            </p:extLst>
          </p:nvPr>
        </p:nvGraphicFramePr>
        <p:xfrm>
          <a:off x="581025" y="2189176"/>
          <a:ext cx="11029950" cy="327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47014120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500506038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25161713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58272563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7988091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038410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DE/best/1/bin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DE/rand/1/bin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Best to </a:t>
                      </a:r>
                      <a:r>
                        <a:rPr lang="en-US" sz="2000" dirty="0" smtClean="0">
                          <a:effectLst/>
                        </a:rPr>
                        <a:t>Rand 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Migration 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686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4.24e-008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5.40e-002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1.83e-006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1.00e-004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2.51e-014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46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9.02e-004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1.37e+001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8.91e-003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4.46e-008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475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8.93e-002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1.54e+002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4.53e-001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2.95e-006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81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5.23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1.65e+003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5.31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4.49e+001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1.72e-001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832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2.36e+002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1.69e+004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3.68e+002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5.16e+002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1.37e+001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8372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1.38e+005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1.52e+004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8.03e+003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2.15e+003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591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1.77e+005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5.40e+005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7.83e+004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5.47e+004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1.54e+004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348912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299" y="5930257"/>
            <a:ext cx="1052508" cy="677577"/>
          </a:xfrm>
        </p:spPr>
        <p:txBody>
          <a:bodyPr/>
          <a:lstStyle/>
          <a:p>
            <a:r>
              <a:rPr lang="en-US" sz="1600" b="1" dirty="0" smtClean="0"/>
              <a:t>89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44634" y="5549007"/>
                <a:ext cx="1102978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Table </a:t>
                </a:r>
                <a:r>
                  <a:rPr lang="en-US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19: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of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by DE variants between DE/best/1/bin and DE/rand/1/bin Hybrid using island model on different number of generations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4" y="5549007"/>
                <a:ext cx="11029783" cy="646331"/>
              </a:xfrm>
              <a:prstGeom prst="rect">
                <a:avLst/>
              </a:prstGeom>
              <a:blipFill>
                <a:blip r:embed="rId3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0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968856"/>
                <a:ext cx="11029616" cy="10138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968856"/>
                <a:ext cx="11029616" cy="1013800"/>
              </a:xfrm>
              <a:blipFill>
                <a:blip r:embed="rId2"/>
                <a:stretch>
                  <a:fillRect t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49" y="1982656"/>
            <a:ext cx="6972300" cy="430096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90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2372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1" y="956156"/>
                <a:ext cx="11029616" cy="10138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sz="3600" i="1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1" y="956156"/>
                <a:ext cx="11029616" cy="1013800"/>
              </a:xfrm>
              <a:blipFill>
                <a:blip r:embed="rId2"/>
                <a:stretch>
                  <a:fillRect t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99" y="2066924"/>
            <a:ext cx="7061200" cy="430917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91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575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453961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Schwefels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- </a:t>
                </a:r>
                <a:r>
                  <a:rPr lang="en-US" sz="36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NonSep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453961"/>
                <a:ext cx="11029616" cy="1013800"/>
              </a:xfrm>
              <a:blipFill>
                <a:blip r:embed="rId2"/>
                <a:stretch>
                  <a:fillRect b="-22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328917"/>
              </p:ext>
            </p:extLst>
          </p:nvPr>
        </p:nvGraphicFramePr>
        <p:xfrm>
          <a:off x="581025" y="2181225"/>
          <a:ext cx="11029950" cy="287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886980179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294014445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8156143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51509778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365342657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03823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DE/best/1/</a:t>
                      </a:r>
                      <a:r>
                        <a:rPr lang="en-US" sz="2000" dirty="0" err="1">
                          <a:effectLst/>
                        </a:rPr>
                        <a:t>exp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DE/rand/1/exp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Best to </a:t>
                      </a:r>
                      <a:r>
                        <a:rPr lang="en-US" sz="2000" dirty="0" smtClean="0">
                          <a:effectLst/>
                        </a:rPr>
                        <a:t>Rand 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Migration 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1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3.02e-008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8.32e-003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3.11e-003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1.02e-005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9.33e-011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356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1.30e-004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5.69e-001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3.40e-001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8.15e-003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9.21e-010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0460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4.40e-003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9.47e-002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2.07e-007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584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8.08e-001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8.12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4.35e-005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891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2.38e+001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9.36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1.21e-002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905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3.80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4.40e+001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6.55e+001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3.46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09879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92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6682" y="5304571"/>
                <a:ext cx="1102978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Table 20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: Optimization of  </a:t>
                </a:r>
                <a:r>
                  <a:rPr lang="en-US" b="1" i="1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Schwefels</a:t>
                </a:r>
                <a:r>
                  <a:rPr lang="en-US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by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 variants between DE/best/1/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exp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DE/rand/1/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exp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Hybrid using island model on different number of generations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82" y="5304571"/>
                <a:ext cx="11029783" cy="646331"/>
              </a:xfrm>
              <a:prstGeom prst="rect">
                <a:avLst/>
              </a:prstGeom>
              <a:blipFill>
                <a:blip r:embed="rId3"/>
                <a:stretch>
                  <a:fillRect l="-110" t="-5660" r="-38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09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62522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Schwefels - </a:t>
                </a:r>
                <a:r>
                  <a:rPr lang="en-US" sz="36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NonSep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62522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09" y="2063660"/>
            <a:ext cx="7432982" cy="45224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93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736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11820" y="349459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Schwefels - </a:t>
                </a:r>
                <a:r>
                  <a:rPr lang="en-US" sz="36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NonSep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1820" y="349459"/>
                <a:ext cx="11029616" cy="1013800"/>
              </a:xfrm>
              <a:blipFill>
                <a:blip r:embed="rId2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89" y="2050596"/>
            <a:ext cx="7341325" cy="43780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94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3900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59233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Schwefels - </a:t>
                </a:r>
                <a:r>
                  <a:rPr lang="en-US" sz="36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NonSep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59233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964121"/>
              </p:ext>
            </p:extLst>
          </p:nvPr>
        </p:nvGraphicFramePr>
        <p:xfrm>
          <a:off x="581025" y="2181225"/>
          <a:ext cx="110299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3884714695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32236303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089565652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838126109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068884687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227907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39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24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6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07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52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13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368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31203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95</a:t>
            </a:r>
            <a:endParaRPr lang="en-US" sz="1600" b="1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522518"/>
              </p:ext>
            </p:extLst>
          </p:nvPr>
        </p:nvGraphicFramePr>
        <p:xfrm>
          <a:off x="581025" y="2181225"/>
          <a:ext cx="11029950" cy="287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47014120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500506038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25161713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58272563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7988091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038410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DE/best/1/bin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DE/rand/1/bin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Best to </a:t>
                      </a:r>
                      <a:r>
                        <a:rPr lang="en-US" sz="2000" dirty="0" smtClean="0">
                          <a:effectLst/>
                        </a:rPr>
                        <a:t>Rand 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Migration 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686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1.89e-014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7.80e-010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6.08e-009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7.09e-016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46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7.27e-009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3.71e-001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6.35e-007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1.60e-005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6.70e-010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475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1.20e-006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1.22e-003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4.50e-005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7.04e-004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1.70e-007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81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1.01e-004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2.33e-002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1.73e-002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4.19e-005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832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1.54e-002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8.70e-001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5.52e-002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8.77e-001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9.12e-003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8372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2.90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5.33e+001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8.25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5.86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59141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44634" y="5350225"/>
                <a:ext cx="1102978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Table </a:t>
                </a:r>
                <a:r>
                  <a:rPr lang="en-US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21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of 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by DE variants between DE/best/1/bin and DE/rand/1/bin Hybrid using island model on different number of generations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4" y="5350225"/>
                <a:ext cx="11029783" cy="646331"/>
              </a:xfrm>
              <a:prstGeom prst="rect">
                <a:avLst/>
              </a:prstGeom>
              <a:blipFill>
                <a:blip r:embed="rId3"/>
                <a:stretch>
                  <a:fillRect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04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388648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Schwefels - </a:t>
                </a:r>
                <a:r>
                  <a:rPr lang="en-US" sz="36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NonSep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388648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1" y="2011406"/>
            <a:ext cx="7772399" cy="46292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96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772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09642" y="375585"/>
                <a:ext cx="11029616" cy="10138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Schwefels - </a:t>
                </a:r>
                <a:r>
                  <a:rPr lang="en-US" sz="36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NonSep</a:t>
                </a:r>
                <a:r>
                  <a:rPr lang="en-US" sz="36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09642" y="375585"/>
                <a:ext cx="11029616" cy="1013800"/>
              </a:xfrm>
              <a:blipFill>
                <a:blip r:embed="rId2"/>
                <a:stretch>
                  <a:fillRect b="-2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51" y="2063659"/>
            <a:ext cx="7772399" cy="45796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97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3782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08192" y="371956"/>
                <a:ext cx="11029616" cy="1013800"/>
              </a:xfrm>
            </p:spPr>
            <p:txBody>
              <a:bodyPr/>
              <a:lstStyle/>
              <a:p>
                <a:pPr algn="ctr"/>
                <a:r>
                  <a:rPr lang="en-US" dirty="0" smtClean="0"/>
                  <a:t> </a:t>
                </a:r>
                <a:r>
                  <a:rPr lang="en-US" sz="3600" b="1" i="1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Rastrigin</a:t>
                </a:r>
                <a:r>
                  <a:rPr lang="en-US" sz="3600" b="1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b="1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08192" y="371956"/>
                <a:ext cx="11029616" cy="1013800"/>
              </a:xfrm>
              <a:blipFill>
                <a:blip r:embed="rId2"/>
                <a:stretch>
                  <a:fillRect b="-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260638"/>
              </p:ext>
            </p:extLst>
          </p:nvPr>
        </p:nvGraphicFramePr>
        <p:xfrm>
          <a:off x="581025" y="2181225"/>
          <a:ext cx="11029950" cy="287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933157266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2111198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26656802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04714301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539914179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172818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DE/best/1/</a:t>
                      </a:r>
                      <a:r>
                        <a:rPr lang="en-US" sz="2000" dirty="0" err="1">
                          <a:effectLst/>
                        </a:rPr>
                        <a:t>exp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DE/rand/1/exp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 to Rand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Migration 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Best to </a:t>
                      </a:r>
                      <a:r>
                        <a:rPr lang="en-US" sz="2000" dirty="0" smtClean="0">
                          <a:effectLst/>
                        </a:rPr>
                        <a:t>Rand 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Migration 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655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1600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2.45e-008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3.91e-005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6.56e-004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1.03e-001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92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1.82e-008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9.07e-004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9.32e-002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1.25e-001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06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4.85e-006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5.49e-002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2.58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1.32e-001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15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1.90e-003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2.92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4.83e+001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3.52e+001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1.32e-001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176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8.77e-001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1.91e+002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1.10e+003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1.26e+003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1.33</a:t>
                      </a: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e-001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316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3.58e+002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1.30e+004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2.47e+004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2.80e+004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8.15e+001</a:t>
                      </a:r>
                      <a:endParaRPr lang="en-US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8748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1025" y="5481749"/>
                <a:ext cx="1102995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Table 22: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of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Rastrigin</a:t>
                </a: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by DE variants between DE/best/1/</a:t>
                </a:r>
                <a:r>
                  <a:rPr lang="en-US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exp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and DE/rand/1/</a:t>
                </a:r>
                <a:r>
                  <a:rPr lang="en-US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exp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Hybrid using island model on different number of generations</a:t>
                </a: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5481749"/>
                <a:ext cx="11029950" cy="646331"/>
              </a:xfrm>
              <a:prstGeom prst="rect">
                <a:avLst/>
              </a:prstGeom>
              <a:blipFill>
                <a:blip r:embed="rId3"/>
                <a:stretch>
                  <a:fillRect l="-221" t="-5660" r="-552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b="1" dirty="0" smtClean="0"/>
              <a:t>98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5920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3644</TotalTime>
  <Words>4111</Words>
  <Application>Microsoft Office PowerPoint</Application>
  <PresentationFormat>Widescreen</PresentationFormat>
  <Paragraphs>1887</Paragraphs>
  <Slides>127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8" baseType="lpstr">
      <vt:lpstr>Arial</vt:lpstr>
      <vt:lpstr>Calibri</vt:lpstr>
      <vt:lpstr>Cambria</vt:lpstr>
      <vt:lpstr>Cambria Math</vt:lpstr>
      <vt:lpstr>Garamond</vt:lpstr>
      <vt:lpstr>Gill Sans MT</vt:lpstr>
      <vt:lpstr>Times New Roman</vt:lpstr>
      <vt:lpstr>Wingdings</vt:lpstr>
      <vt:lpstr>Wingdings 2</vt:lpstr>
      <vt:lpstr>Wingdings 3</vt:lpstr>
      <vt:lpstr>Dividend</vt:lpstr>
      <vt:lpstr>Ahsanullah University Of Science &amp; Technology</vt:lpstr>
      <vt:lpstr>Submitted by… </vt:lpstr>
      <vt:lpstr>Presentation Outline </vt:lpstr>
      <vt:lpstr>Presentation Outline</vt:lpstr>
      <vt:lpstr>PowerPoint Presentation</vt:lpstr>
      <vt:lpstr>Presentation Outline </vt:lpstr>
      <vt:lpstr>PowerPoint Presentation</vt:lpstr>
      <vt:lpstr>Continuous Optimization: Benchmark Problems</vt:lpstr>
      <vt:lpstr>Continuous Optimization: Benchmark Problems</vt:lpstr>
      <vt:lpstr>Continuous Optimization: Benchmark Problems</vt:lpstr>
      <vt:lpstr>Continuous Optimization: Benchmark Problems</vt:lpstr>
      <vt:lpstr>Continuous Optimization: Local and Global Optima</vt:lpstr>
      <vt:lpstr>Benchmark Functions ... Summary</vt:lpstr>
      <vt:lpstr>Continuous Optimization: Applications</vt:lpstr>
      <vt:lpstr>PowerPoint Presentation</vt:lpstr>
      <vt:lpstr>The problem and the algorithm</vt:lpstr>
      <vt:lpstr>The problem and the algorithm</vt:lpstr>
      <vt:lpstr>PowerPoint Presentation</vt:lpstr>
      <vt:lpstr>evolutionary Algorithm</vt:lpstr>
      <vt:lpstr>evolutionary Algorithm key terms</vt:lpstr>
      <vt:lpstr>evolutionary Algorithm key terms</vt:lpstr>
      <vt:lpstr>Evolutionary Algorithm: 4 Basic Steps</vt:lpstr>
      <vt:lpstr>Evolutionary Programming(EP)  </vt:lpstr>
      <vt:lpstr>Classical Evolutionary Programming (CEP) </vt:lpstr>
      <vt:lpstr>Fast Evolutionary Programming (FEP)</vt:lpstr>
      <vt:lpstr>Improved FAST Evolutionary Programming (IFEP)</vt:lpstr>
      <vt:lpstr>PowerPoint Presentation</vt:lpstr>
      <vt:lpstr>Process Of Differential Evolution </vt:lpstr>
      <vt:lpstr>How it works ?</vt:lpstr>
      <vt:lpstr>How it works ?</vt:lpstr>
      <vt:lpstr>How it works ?</vt:lpstr>
      <vt:lpstr>How it works ?</vt:lpstr>
      <vt:lpstr>Vector representation of DE process</vt:lpstr>
      <vt:lpstr>Vector representation of DE process</vt:lpstr>
      <vt:lpstr>Vector representation of DE process</vt:lpstr>
      <vt:lpstr>different variants of DE</vt:lpstr>
      <vt:lpstr>OUR Implemented strategies</vt:lpstr>
      <vt:lpstr>Used Functions for experiment</vt:lpstr>
      <vt:lpstr>Used Functions for experiment</vt:lpstr>
      <vt:lpstr>PowerPoint Presentation</vt:lpstr>
      <vt:lpstr>Sphere (f_1) </vt:lpstr>
      <vt:lpstr>Sphere (f_1) </vt:lpstr>
      <vt:lpstr>Sphere (f_1) </vt:lpstr>
      <vt:lpstr>Schwefel 2.2(f_2)</vt:lpstr>
      <vt:lpstr>Schwefel 2.2(f_2)</vt:lpstr>
      <vt:lpstr>Schwefel 2.2(f_2)</vt:lpstr>
      <vt:lpstr>Schwefel 2.1 (f_3)</vt:lpstr>
      <vt:lpstr>Schwefel 2.1 (f_3)</vt:lpstr>
      <vt:lpstr>Schwefel 2.1 (f_3)</vt:lpstr>
      <vt:lpstr>Rosenbrock (f_7)</vt:lpstr>
      <vt:lpstr>Rosenbrock (f_7)</vt:lpstr>
      <vt:lpstr>Rosenbrock (f_7)</vt:lpstr>
      <vt:lpstr>Rosenbrock (f_7)</vt:lpstr>
      <vt:lpstr>Rosenbrock (f_7)</vt:lpstr>
      <vt:lpstr> Rastrigin (f_10)</vt:lpstr>
      <vt:lpstr>Rastrigin (f_10)</vt:lpstr>
      <vt:lpstr>Rastrigin (f_10)</vt:lpstr>
      <vt:lpstr>Noncontinuous Rastrigin (f_11)</vt:lpstr>
      <vt:lpstr>Noncontinuous Rastrigin (f_11)</vt:lpstr>
      <vt:lpstr>Noncontinuous Rastrigin (f_11)</vt:lpstr>
      <vt:lpstr>Griewank(f_14)</vt:lpstr>
      <vt:lpstr>Griewank(f_14)</vt:lpstr>
      <vt:lpstr>Griewank(f_14)</vt:lpstr>
      <vt:lpstr>alpine(f_15)</vt:lpstr>
      <vt:lpstr>alpine(f_15)</vt:lpstr>
      <vt:lpstr>alpine(f_15)</vt:lpstr>
      <vt:lpstr>Kowalik(f_20)</vt:lpstr>
      <vt:lpstr>Kowalik(f_20)</vt:lpstr>
      <vt:lpstr>Kowalik(f_20)</vt:lpstr>
      <vt:lpstr>Michalewicz(f_29)</vt:lpstr>
      <vt:lpstr>Michalewicz(f_29)</vt:lpstr>
      <vt:lpstr>Comparison for DE variants : (Population 1600)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Hybridization Models</vt:lpstr>
      <vt:lpstr>Alternating Execution Model</vt:lpstr>
      <vt:lpstr>Island Model </vt:lpstr>
      <vt:lpstr>OUR PROPOSED HYBRID ALGORITHMS</vt:lpstr>
      <vt:lpstr>PSEUDO CODE: HYBRID 1</vt:lpstr>
      <vt:lpstr>PSEUDO CODE: HYBRID 2</vt:lpstr>
      <vt:lpstr>Used Functions for experiment</vt:lpstr>
      <vt:lpstr>PowerPoint Presentation</vt:lpstr>
      <vt:lpstr>Sphere (f_1) </vt:lpstr>
      <vt:lpstr>Sphere (f_1) </vt:lpstr>
      <vt:lpstr>  Sphere (f_1) </vt:lpstr>
      <vt:lpstr>Sphere (f_1) </vt:lpstr>
      <vt:lpstr>Sphere (f_1) </vt:lpstr>
      <vt:lpstr>Sphere (f_1) </vt:lpstr>
      <vt:lpstr>Schwefels - NonSep (f_2)</vt:lpstr>
      <vt:lpstr>Schwefels - NonSep (f_2)</vt:lpstr>
      <vt:lpstr>Schwefels - NonSep (f_2)</vt:lpstr>
      <vt:lpstr>Schwefels - NonSep (f_2)</vt:lpstr>
      <vt:lpstr>Schwefels - NonSep (f_2)</vt:lpstr>
      <vt:lpstr>Schwefels - NonSep (f_2)</vt:lpstr>
      <vt:lpstr> Rastrigin(f_10)</vt:lpstr>
      <vt:lpstr> Rastrigin(f_10)</vt:lpstr>
      <vt:lpstr>Rastrigin(f_10)</vt:lpstr>
      <vt:lpstr>Rastrigin(f_10)</vt:lpstr>
      <vt:lpstr>Rastrigin(f_10)</vt:lpstr>
      <vt:lpstr>Rastrigin(f_10)</vt:lpstr>
      <vt:lpstr>Griewank (f_14)</vt:lpstr>
      <vt:lpstr>Griewank (f_14)</vt:lpstr>
      <vt:lpstr>Griewank (f_14)</vt:lpstr>
      <vt:lpstr>Griewank (f_14)</vt:lpstr>
      <vt:lpstr>Griewank (f_14)</vt:lpstr>
      <vt:lpstr>Griewank (f_14)</vt:lpstr>
      <vt:lpstr>Michalewicz(f_29)</vt:lpstr>
      <vt:lpstr>Michalewicz(f_29)</vt:lpstr>
      <vt:lpstr>Michalewicz(f_29)</vt:lpstr>
      <vt:lpstr>Michalewicz(f_29)</vt:lpstr>
      <vt:lpstr>Comparative Data Table</vt:lpstr>
      <vt:lpstr>Performance of Different Algorithms on Sphere function</vt:lpstr>
      <vt:lpstr>Performance of Different Algorithms on Rastrigin function</vt:lpstr>
      <vt:lpstr>Performance of Different Algorithms on Michalewickz function</vt:lpstr>
      <vt:lpstr>Synergic Effect of Hybrids</vt:lpstr>
      <vt:lpstr>Synergic Effect of Hybrids</vt:lpstr>
      <vt:lpstr>Our findings</vt:lpstr>
      <vt:lpstr>Our findings</vt:lpstr>
      <vt:lpstr>Future plan</vt:lpstr>
      <vt:lpstr>Future plan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Ahsanullah University Of Science &amp; Technology</dc:title>
  <dc:creator>Afrina Zahan Mithila</dc:creator>
  <cp:lastModifiedBy>waker bari</cp:lastModifiedBy>
  <cp:revision>206</cp:revision>
  <dcterms:created xsi:type="dcterms:W3CDTF">2019-06-25T06:39:23Z</dcterms:created>
  <dcterms:modified xsi:type="dcterms:W3CDTF">2019-07-01T10:21:19Z</dcterms:modified>
</cp:coreProperties>
</file>